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7"/>
  </p:notesMasterIdLst>
  <p:sldIdLst>
    <p:sldId id="256" r:id="rId2"/>
    <p:sldId id="275" r:id="rId3"/>
    <p:sldId id="288" r:id="rId4"/>
    <p:sldId id="293" r:id="rId5"/>
    <p:sldId id="289" r:id="rId6"/>
    <p:sldId id="263" r:id="rId7"/>
    <p:sldId id="265" r:id="rId8"/>
    <p:sldId id="279" r:id="rId9"/>
    <p:sldId id="280" r:id="rId10"/>
    <p:sldId id="281" r:id="rId11"/>
    <p:sldId id="282" r:id="rId12"/>
    <p:sldId id="283" r:id="rId13"/>
    <p:sldId id="284" r:id="rId14"/>
    <p:sldId id="26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0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834245512681846E-2"/>
          <c:y val="0.12291990212865746"/>
          <c:w val="0.34459816355687573"/>
          <c:h val="0.782256173372092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dPt>
            <c:idx val="0"/>
            <c:bubble3D val="0"/>
            <c:explosion val="6"/>
          </c:dPt>
          <c:dPt>
            <c:idx val="1"/>
            <c:bubble3D val="0"/>
            <c:explosion val="6"/>
          </c:dPt>
          <c:dPt>
            <c:idx val="2"/>
            <c:bubble3D val="0"/>
            <c:explosion val="5"/>
            <c:spPr>
              <a:solidFill>
                <a:srgbClr val="7030A0"/>
              </a:solidFill>
              <a:ln>
                <a:solidFill>
                  <a:schemeClr val="accent3"/>
                </a:solidFill>
              </a:ln>
            </c:spPr>
          </c:dPt>
          <c:dPt>
            <c:idx val="3"/>
            <c:bubble3D val="0"/>
            <c:explosion val="9"/>
          </c:dPt>
          <c:dPt>
            <c:idx val="4"/>
            <c:bubble3D val="0"/>
            <c:explosion val="11"/>
            <c:spPr>
              <a:solidFill>
                <a:srgbClr val="0070C0"/>
              </a:solidFill>
              <a:ln>
                <a:solidFill>
                  <a:schemeClr val="accent3"/>
                </a:solidFill>
              </a:ln>
            </c:spPr>
          </c:dPt>
          <c:dPt>
            <c:idx val="5"/>
            <c:bubble3D val="0"/>
            <c:explosion val="10"/>
            <c:spPr>
              <a:solidFill>
                <a:srgbClr val="00B050"/>
              </a:solidFill>
              <a:ln>
                <a:solidFill>
                  <a:schemeClr val="accent3"/>
                </a:solidFill>
              </a:ln>
            </c:spPr>
          </c:dPt>
          <c:dLbls>
            <c:dLbl>
              <c:idx val="0"/>
              <c:layout>
                <c:manualLayout>
                  <c:x val="0"/>
                  <c:y val="-0.10887191331395378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400356100784125E-2"/>
                  <c:y val="-1.755998601837963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237126674034268E-2"/>
                  <c:y val="-3.2192935804821121E-17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242665045014483E-2"/>
                  <c:y val="1.084156302126887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7354952763533102E-2"/>
                  <c:y val="0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771552673484626E-2"/>
                  <c:y val="-1.755998601837963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solidFill>
                  <a:schemeClr val="accent3"/>
                </a:solidFill>
              </a:ln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Учреждения клубного типа</c:v>
                </c:pt>
                <c:pt idx="1">
                  <c:v>Библиотеки</c:v>
                </c:pt>
                <c:pt idx="2">
                  <c:v>Музейные учреждения</c:v>
                </c:pt>
                <c:pt idx="3">
                  <c:v>Образовательные</c:v>
                </c:pt>
                <c:pt idx="4">
                  <c:v>Театрально-концертные</c:v>
                </c:pt>
                <c:pt idx="5">
                  <c:v>Парки культуры и отдыха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184</c:v>
                </c:pt>
                <c:pt idx="1">
                  <c:v>240</c:v>
                </c:pt>
                <c:pt idx="2">
                  <c:v>17</c:v>
                </c:pt>
                <c:pt idx="3">
                  <c:v>55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cene3d>
          <a:camera prst="orthographicFront"/>
          <a:lightRig rig="threePt" dir="t"/>
        </a:scene3d>
        <a:sp3d>
          <a:bevelB w="6350"/>
        </a:sp3d>
      </c:spPr>
    </c:plotArea>
    <c:legend>
      <c:legendPos val="r"/>
      <c:layout>
        <c:manualLayout>
          <c:xMode val="edge"/>
          <c:yMode val="edge"/>
          <c:x val="0.50992616317485195"/>
          <c:y val="0.26081612178168317"/>
          <c:w val="0.4900738368251481"/>
          <c:h val="0.59777538482640225"/>
        </c:manualLayout>
      </c:layout>
      <c:overlay val="0"/>
      <c:txPr>
        <a:bodyPr/>
        <a:lstStyle/>
        <a:p>
          <a:pPr>
            <a:defRPr>
              <a:latin typeface="Bookman Old Style" panose="020506040505050202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E0EF1-C7F7-414D-8D3E-BF5CB083330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4CC5-3EBB-40ED-A531-8C62763D1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0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4CC5-3EBB-40ED-A531-8C62763D118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8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137" y="1005576"/>
            <a:ext cx="8193727" cy="2754306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0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Доклад</a:t>
            </a:r>
            <a: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4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 </a:t>
            </a:r>
            <a:r>
              <a:rPr lang="ru-RU" sz="36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результатах деятельности </a:t>
            </a:r>
            <a:br>
              <a:rPr lang="ru-RU" sz="36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Министерства культуры </a:t>
            </a:r>
            <a:r>
              <a:rPr lang="ru-RU" sz="3600" b="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Донецкой </a:t>
            </a:r>
            <a:r>
              <a:rPr lang="ru-RU" sz="36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Народной Республики</a:t>
            </a:r>
            <a:br>
              <a:rPr lang="ru-RU" sz="36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3600" b="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 2020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1" y="4299942"/>
            <a:ext cx="757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Докладчик: </a:t>
            </a:r>
            <a:r>
              <a:rPr lang="ru-RU" dirty="0" smtClean="0">
                <a:latin typeface="Bookman Old Style" panose="02050604050505020204" pitchFamily="18" charset="0"/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Министр культуры Желтяков Михаил Васильевич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06" y="112107"/>
            <a:ext cx="784188" cy="65114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06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МУЗЕЙНОЕ ДЕЛО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24046" y="987574"/>
            <a:ext cx="835292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Обслужено около </a:t>
            </a:r>
            <a:r>
              <a:rPr lang="ru-RU" sz="1500" b="1" dirty="0">
                <a:latin typeface="Bookman Old Style" panose="02050604050505020204" pitchFamily="18" charset="0"/>
              </a:rPr>
              <a:t>209</a:t>
            </a:r>
            <a:r>
              <a:rPr lang="ru-RU" sz="1500" dirty="0">
                <a:latin typeface="Bookman Old Style" panose="02050604050505020204" pitchFamily="18" charset="0"/>
              </a:rPr>
              <a:t> </a:t>
            </a:r>
            <a:r>
              <a:rPr lang="ru-RU" sz="1500" b="1" dirty="0" smtClean="0">
                <a:latin typeface="Bookman Old Style" panose="02050604050505020204" pitchFamily="18" charset="0"/>
              </a:rPr>
              <a:t>тыс. </a:t>
            </a:r>
            <a:r>
              <a:rPr lang="ru-RU" sz="1500" dirty="0" smtClean="0">
                <a:latin typeface="Bookman Old Style" panose="02050604050505020204" pitchFamily="18" charset="0"/>
              </a:rPr>
              <a:t>посетителей, </a:t>
            </a:r>
            <a:r>
              <a:rPr lang="ru-RU" sz="1500" dirty="0">
                <a:latin typeface="Bookman Old Style" panose="02050604050505020204" pitchFamily="18" charset="0"/>
              </a:rPr>
              <a:t>из них </a:t>
            </a:r>
            <a:r>
              <a:rPr lang="ru-RU" sz="1500" dirty="0" smtClean="0">
                <a:latin typeface="Bookman Old Style" panose="02050604050505020204" pitchFamily="18" charset="0"/>
              </a:rPr>
              <a:t>обучающихся более </a:t>
            </a:r>
            <a:r>
              <a:rPr lang="ru-RU" sz="1500" b="1" dirty="0">
                <a:latin typeface="Bookman Old Style" panose="02050604050505020204" pitchFamily="18" charset="0"/>
              </a:rPr>
              <a:t>105</a:t>
            </a:r>
            <a:r>
              <a:rPr lang="ru-RU" sz="1500" dirty="0">
                <a:latin typeface="Bookman Old Style" panose="02050604050505020204" pitchFamily="18" charset="0"/>
              </a:rPr>
              <a:t> </a:t>
            </a:r>
            <a:r>
              <a:rPr lang="ru-RU" sz="1500" b="1" dirty="0" smtClean="0">
                <a:latin typeface="Bookman Old Style" panose="02050604050505020204" pitchFamily="18" charset="0"/>
              </a:rPr>
              <a:t>тысяч</a:t>
            </a:r>
            <a:r>
              <a:rPr lang="ru-RU" sz="1500" dirty="0" smtClean="0">
                <a:latin typeface="Bookman Old Style" panose="02050604050505020204" pitchFamily="18" charset="0"/>
              </a:rPr>
              <a:t>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Организовано </a:t>
            </a:r>
            <a:r>
              <a:rPr lang="ru-RU" sz="1500" b="1" dirty="0">
                <a:latin typeface="Bookman Old Style" panose="02050604050505020204" pitchFamily="18" charset="0"/>
              </a:rPr>
              <a:t>253</a:t>
            </a:r>
            <a:r>
              <a:rPr lang="ru-RU" sz="1500" dirty="0">
                <a:latin typeface="Bookman Old Style" panose="02050604050505020204" pitchFamily="18" charset="0"/>
              </a:rPr>
              <a:t> выставки</a:t>
            </a:r>
            <a:r>
              <a:rPr lang="ru-RU" sz="1500" dirty="0" smtClean="0">
                <a:latin typeface="Bookman Old Style" panose="02050604050505020204" pitchFamily="18" charset="0"/>
              </a:rPr>
              <a:t>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Проведено  </a:t>
            </a:r>
            <a:r>
              <a:rPr lang="ru-RU" sz="1500" dirty="0" smtClean="0">
                <a:latin typeface="Bookman Old Style" panose="02050604050505020204" pitchFamily="18" charset="0"/>
              </a:rPr>
              <a:t>более  </a:t>
            </a:r>
            <a:r>
              <a:rPr lang="ru-RU" sz="1500" b="1" dirty="0">
                <a:latin typeface="Bookman Old Style" panose="02050604050505020204" pitchFamily="18" charset="0"/>
              </a:rPr>
              <a:t>5,5</a:t>
            </a:r>
            <a:r>
              <a:rPr lang="ru-RU" sz="1500" dirty="0">
                <a:latin typeface="Bookman Old Style" panose="02050604050505020204" pitchFamily="18" charset="0"/>
              </a:rPr>
              <a:t> </a:t>
            </a:r>
            <a:r>
              <a:rPr lang="ru-RU" sz="1500" b="1" dirty="0" smtClean="0">
                <a:latin typeface="Bookman Old Style" panose="02050604050505020204" pitchFamily="18" charset="0"/>
              </a:rPr>
              <a:t>тыс.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 smtClean="0">
                <a:latin typeface="Bookman Old Style" panose="02050604050505020204" pitchFamily="18" charset="0"/>
              </a:rPr>
              <a:t>экскурсий.</a:t>
            </a:r>
            <a:endParaRPr lang="ru-RU" sz="1500" dirty="0">
              <a:latin typeface="Bookman Old Style" panose="0205060405050502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500" dirty="0">
              <a:latin typeface="Bookman Old Style" panose="0205060405050502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500" dirty="0" smtClean="0"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46" y="2689011"/>
            <a:ext cx="3022327" cy="2014885"/>
          </a:xfrm>
          <a:prstGeom prst="rect">
            <a:avLst/>
          </a:prstGeom>
          <a:effectLst/>
        </p:spPr>
      </p:pic>
      <p:pic>
        <p:nvPicPr>
          <p:cNvPr id="1026" name="Picture 2" descr="C:\Users\pk8\Desktop\Материалы для инф.справочника2021\7. Музей под открытым небом\фото 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46" y="3009115"/>
            <a:ext cx="2519763" cy="1679842"/>
          </a:xfrm>
          <a:prstGeom prst="rect">
            <a:avLst/>
          </a:prstGeom>
          <a:noFill/>
          <a:effectLst>
            <a:outerShdw blurRad="50800" dist="38100" dir="13500000" sx="102000" sy="102000" algn="br" rotWithShape="0">
              <a:srgbClr val="00206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k8\Desktop\Материалы для инф.справочника2021\3. Фестиваль музеев\фото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03798"/>
            <a:ext cx="2549648" cy="1700098"/>
          </a:xfrm>
          <a:prstGeom prst="rect">
            <a:avLst/>
          </a:prstGeom>
          <a:noFill/>
          <a:effectLst>
            <a:outerShdw blurRad="50800" dist="38100" dir="13500000" sx="101000" sy="101000" algn="br" rotWithShape="0">
              <a:srgbClr val="00206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ОХРАНА ОБЪЕКТОВ КУЛЬТУРНОГО НАСЛЕДИЯ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503093" y="954322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На </a:t>
            </a:r>
            <a:r>
              <a:rPr lang="ru-RU" sz="1500" dirty="0">
                <a:latin typeface="Bookman Old Style" panose="02050604050505020204" pitchFamily="18" charset="0"/>
              </a:rPr>
              <a:t>государственном учете состоит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2341</a:t>
            </a:r>
            <a:r>
              <a:rPr lang="ru-RU" sz="1500" dirty="0">
                <a:latin typeface="Bookman Old Style" panose="02050604050505020204" pitchFamily="18" charset="0"/>
              </a:rPr>
              <a:t> объект культурного </a:t>
            </a:r>
            <a:r>
              <a:rPr lang="ru-RU" sz="1500" dirty="0" smtClean="0">
                <a:latin typeface="Bookman Old Style" panose="02050604050505020204" pitchFamily="18" charset="0"/>
              </a:rPr>
              <a:t>наследия;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При </a:t>
            </a:r>
            <a:r>
              <a:rPr lang="ru-RU" sz="1500" dirty="0">
                <a:latin typeface="Bookman Old Style" panose="02050604050505020204" pitchFamily="18" charset="0"/>
              </a:rPr>
              <a:t>министерстве </a:t>
            </a:r>
            <a:r>
              <a:rPr lang="ru-RU" sz="1500" dirty="0" smtClean="0">
                <a:latin typeface="Bookman Old Style" panose="02050604050505020204" pitchFamily="18" charset="0"/>
              </a:rPr>
              <a:t>действуют </a:t>
            </a:r>
            <a:r>
              <a:rPr lang="ru-RU" sz="1500" dirty="0">
                <a:latin typeface="Bookman Old Style" panose="02050604050505020204" pitchFamily="18" charset="0"/>
              </a:rPr>
              <a:t>межведомственные комиссии, деятельность которых направлена на регулирование мер по обеспечению сохранности и защиты объектов культурного </a:t>
            </a:r>
            <a:r>
              <a:rPr lang="ru-RU" sz="1500" dirty="0" smtClean="0">
                <a:latin typeface="Bookman Old Style" panose="02050604050505020204" pitchFamily="18" charset="0"/>
              </a:rPr>
              <a:t>наследия;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Осуществляется </a:t>
            </a:r>
            <a:r>
              <a:rPr lang="ru-RU" sz="1500" dirty="0">
                <a:latin typeface="Bookman Old Style" panose="02050604050505020204" pitchFamily="18" charset="0"/>
              </a:rPr>
              <a:t>контроль за перемещением культурных ценностей через таможенную границу.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03798"/>
            <a:ext cx="2520281" cy="16850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D:\1_КОБЕЦ\фото\Оргкомите_саур-могила_03.03.2020\DSCF3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33" y="3003798"/>
            <a:ext cx="244827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k8\Desktop\DSCF53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3798"/>
            <a:ext cx="2448272" cy="16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61" y="2945821"/>
            <a:ext cx="2897088" cy="1930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ОБРАЗОВАНИЕ В СФЕРЕ КУЛЬТУРЫ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15566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Деятельность министерства в сфере образования </a:t>
            </a:r>
            <a:r>
              <a:rPr lang="ru-RU" sz="1500" dirty="0" smtClean="0">
                <a:latin typeface="Bookman Old Style" panose="02050604050505020204" pitchFamily="18" charset="0"/>
              </a:rPr>
              <a:t>направлена </a:t>
            </a:r>
            <a:r>
              <a:rPr lang="ru-RU" sz="1500" dirty="0">
                <a:latin typeface="Bookman Old Style" panose="02050604050505020204" pitchFamily="18" charset="0"/>
              </a:rPr>
              <a:t>на создание условий для </a:t>
            </a:r>
            <a:r>
              <a:rPr lang="ru-RU" sz="1500" dirty="0" smtClean="0">
                <a:latin typeface="Bookman Old Style" panose="02050604050505020204" pitchFamily="18" charset="0"/>
              </a:rPr>
              <a:t>поддержки </a:t>
            </a:r>
            <a:r>
              <a:rPr lang="ru-RU" sz="1500" dirty="0">
                <a:latin typeface="Bookman Old Style" panose="02050604050505020204" pitchFamily="18" charset="0"/>
              </a:rPr>
              <a:t>и развития молодых дарований, их </a:t>
            </a:r>
            <a:r>
              <a:rPr lang="ru-RU" sz="1500" dirty="0" smtClean="0">
                <a:latin typeface="Bookman Old Style" panose="02050604050505020204" pitchFamily="18" charset="0"/>
              </a:rPr>
              <a:t>самореализации;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Р</a:t>
            </a:r>
            <a:r>
              <a:rPr lang="ru-RU" sz="1500" dirty="0" smtClean="0">
                <a:latin typeface="Bookman Old Style" panose="02050604050505020204" pitchFamily="18" charset="0"/>
              </a:rPr>
              <a:t>еализовано </a:t>
            </a:r>
            <a:r>
              <a:rPr lang="ru-RU" sz="1500" b="1" dirty="0" smtClean="0">
                <a:latin typeface="Bookman Old Style" panose="02050604050505020204" pitchFamily="18" charset="0"/>
              </a:rPr>
              <a:t>8</a:t>
            </a:r>
            <a:r>
              <a:rPr lang="ru-RU" sz="1500" dirty="0" smtClean="0">
                <a:latin typeface="Bookman Old Style" panose="02050604050505020204" pitchFamily="18" charset="0"/>
              </a:rPr>
              <a:t> республиканских творческих образовательных проектов в сфере культуры</a:t>
            </a:r>
            <a:r>
              <a:rPr lang="ru-RU" sz="1500" dirty="0" smtClean="0"/>
              <a:t>;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Приоритетным направлением деятельности в 2021 году станет совершенствование системы творческого образования.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7" y="3120347"/>
            <a:ext cx="2525477" cy="16836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2" y="3120347"/>
            <a:ext cx="2243214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09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ГОСУДАРСТВО И РЕЛИГИИ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62864" y="84355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Выдано </a:t>
            </a:r>
            <a:r>
              <a:rPr lang="ru-RU" sz="1500" b="1" dirty="0">
                <a:latin typeface="Bookman Old Style" panose="02050604050505020204" pitchFamily="18" charset="0"/>
              </a:rPr>
              <a:t>254</a:t>
            </a:r>
            <a:r>
              <a:rPr lang="ru-RU" sz="1500" dirty="0">
                <a:latin typeface="Bookman Old Style" panose="02050604050505020204" pitchFamily="18" charset="0"/>
              </a:rPr>
              <a:t> </a:t>
            </a:r>
            <a:r>
              <a:rPr lang="ru-RU" sz="1500" dirty="0" smtClean="0">
                <a:latin typeface="Bookman Old Style" panose="02050604050505020204" pitchFamily="18" charset="0"/>
              </a:rPr>
              <a:t>уведомлений о продолжении деятельности структурных подразделений Донецкой и </a:t>
            </a:r>
            <a:r>
              <a:rPr lang="ru-RU" sz="1500" dirty="0" err="1" smtClean="0">
                <a:latin typeface="Bookman Old Style" panose="02050604050505020204" pitchFamily="18" charset="0"/>
              </a:rPr>
              <a:t>Горловской</a:t>
            </a:r>
            <a:r>
              <a:rPr lang="ru-RU" sz="1500" dirty="0" smtClean="0">
                <a:latin typeface="Bookman Old Style" panose="02050604050505020204" pitchFamily="18" charset="0"/>
              </a:rPr>
              <a:t> епархий Украинской Православной Церкви, осуществляющих </a:t>
            </a:r>
            <a:r>
              <a:rPr lang="ru-RU" sz="1500" dirty="0">
                <a:latin typeface="Bookman Old Style" panose="02050604050505020204" pitchFamily="18" charset="0"/>
              </a:rPr>
              <a:t>свою деятельность на территории </a:t>
            </a:r>
            <a:r>
              <a:rPr lang="ru-RU" sz="1500" dirty="0" smtClean="0">
                <a:latin typeface="Bookman Old Style" panose="02050604050505020204" pitchFamily="18" charset="0"/>
              </a:rPr>
              <a:t>Республики;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Рассмотрено </a:t>
            </a:r>
            <a:r>
              <a:rPr lang="ru-RU" sz="1500" b="1" dirty="0" smtClean="0">
                <a:latin typeface="Bookman Old Style" panose="02050604050505020204" pitchFamily="18" charset="0"/>
              </a:rPr>
              <a:t>28 </a:t>
            </a:r>
            <a:r>
              <a:rPr lang="ru-RU" sz="1500" dirty="0">
                <a:latin typeface="Bookman Old Style" panose="02050604050505020204" pitchFamily="18" charset="0"/>
              </a:rPr>
              <a:t>пакетов документов от религиозных </a:t>
            </a:r>
            <a:r>
              <a:rPr lang="ru-RU" sz="1500" dirty="0" smtClean="0">
                <a:latin typeface="Bookman Old Style" panose="02050604050505020204" pitchFamily="18" charset="0"/>
              </a:rPr>
              <a:t>объединений;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Проведено </a:t>
            </a:r>
            <a:r>
              <a:rPr lang="ru-RU" sz="1500" b="1" dirty="0" smtClean="0">
                <a:latin typeface="Bookman Old Style" panose="02050604050505020204" pitchFamily="18" charset="0"/>
              </a:rPr>
              <a:t>40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культурно-просветительских </a:t>
            </a:r>
            <a:r>
              <a:rPr lang="ru-RU" sz="1500" dirty="0" smtClean="0">
                <a:latin typeface="Bookman Old Style" panose="02050604050505020204" pitchFamily="18" charset="0"/>
              </a:rPr>
              <a:t>мероприятий с участием национально-культурных объединений;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Проведено </a:t>
            </a:r>
            <a:r>
              <a:rPr lang="ru-RU" sz="1500" dirty="0">
                <a:latin typeface="Bookman Old Style" panose="02050604050505020204" pitchFamily="18" charset="0"/>
              </a:rPr>
              <a:t>более </a:t>
            </a:r>
            <a:r>
              <a:rPr lang="ru-RU" sz="1500" b="1" dirty="0">
                <a:latin typeface="Bookman Old Style" panose="02050604050505020204" pitchFamily="18" charset="0"/>
              </a:rPr>
              <a:t>600</a:t>
            </a:r>
            <a:r>
              <a:rPr lang="ru-RU" sz="1500" dirty="0">
                <a:latin typeface="Bookman Old Style" panose="02050604050505020204" pitchFamily="18" charset="0"/>
              </a:rPr>
              <a:t> мероприятий, направленных на предупреждение экстремистской </a:t>
            </a:r>
            <a:r>
              <a:rPr lang="ru-RU" sz="1500" dirty="0" smtClean="0">
                <a:latin typeface="Bookman Old Style" panose="02050604050505020204" pitchFamily="18" charset="0"/>
              </a:rPr>
              <a:t>деятельности.</a:t>
            </a:r>
          </a:p>
        </p:txBody>
      </p:sp>
      <p:pic>
        <p:nvPicPr>
          <p:cNvPr id="3074" name="Picture 2" descr="C:\Users\pk8\Downloads\img_34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9822"/>
            <a:ext cx="2160240" cy="15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k8\Downloads\img_3539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02" y="3219822"/>
            <a:ext cx="290996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k8\Downloads\алвопрлдо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9823"/>
            <a:ext cx="24482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2399" y="405671"/>
            <a:ext cx="6238056" cy="66267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ГОД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ВЕЛИКОЙ ПОБЕДЫ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833890" y="1851670"/>
            <a:ext cx="448521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Реализовано </a:t>
            </a:r>
            <a:r>
              <a:rPr lang="ru-RU" sz="1500" b="1" dirty="0">
                <a:latin typeface="Bookman Old Style" panose="02050604050505020204" pitchFamily="18" charset="0"/>
              </a:rPr>
              <a:t>15</a:t>
            </a:r>
            <a:r>
              <a:rPr lang="ru-RU" sz="1500" dirty="0">
                <a:latin typeface="Bookman Old Style" panose="02050604050505020204" pitchFamily="18" charset="0"/>
              </a:rPr>
              <a:t> творческих проектов, культурно-просветительских </a:t>
            </a:r>
            <a:r>
              <a:rPr lang="ru-RU" sz="1500" dirty="0" smtClean="0">
                <a:latin typeface="Bookman Old Style" panose="02050604050505020204" pitchFamily="18" charset="0"/>
              </a:rPr>
              <a:t>акций</a:t>
            </a:r>
            <a:r>
              <a:rPr lang="ru-RU" sz="1500" dirty="0">
                <a:latin typeface="Bookman Old Style" panose="02050604050505020204" pitchFamily="18" charset="0"/>
              </a:rPr>
              <a:t>;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 algn="just"/>
            <a:endParaRPr lang="ru-RU" sz="8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На портале «Культура Донбасса» запущен специальный проект «Год Великой Победы», состоящий из 9 тематических </a:t>
            </a:r>
            <a:r>
              <a:rPr lang="ru-RU" sz="1500" dirty="0" smtClean="0">
                <a:latin typeface="Bookman Old Style" panose="02050604050505020204" pitchFamily="18" charset="0"/>
              </a:rPr>
              <a:t>разделов</a:t>
            </a:r>
            <a:r>
              <a:rPr lang="ru-RU" sz="1500" dirty="0">
                <a:latin typeface="Bookman Old Style" panose="02050604050505020204" pitchFamily="18" charset="0"/>
              </a:rPr>
              <a:t>;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 algn="just"/>
            <a:endParaRPr lang="ru-RU" sz="8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Подготовлена телевизионная версия концерта «В шесть часов вечера после войны».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8" y="123478"/>
            <a:ext cx="1119766" cy="1449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25" y="987574"/>
            <a:ext cx="2554005" cy="15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9702"/>
            <a:ext cx="2397329" cy="1368152"/>
          </a:xfrm>
          <a:prstGeom prst="rect">
            <a:avLst/>
          </a:prstGeom>
          <a:effectLst>
            <a:outerShdw blurRad="50800" dist="38100" dir="18900000" sx="103000" sy="103000" algn="bl" rotWithShape="0">
              <a:schemeClr val="bg1">
                <a:alpha val="40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7841"/>
            <a:ext cx="2523504" cy="1476157"/>
          </a:xfrm>
          <a:prstGeom prst="rect">
            <a:avLst/>
          </a:prstGeom>
          <a:effectLst>
            <a:outerShdw blurRad="50800" dist="38100" dir="13500000" sx="103000" sy="103000" algn="b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68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</a:t>
            </a:r>
            <a:r>
              <a:rPr lang="ru-RU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РОГНОЗЫ РАЗВИТИЯ И ПЛАНЫ НА 2021 ГОД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570493" y="992509"/>
            <a:ext cx="8064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Повышение доступности культурных благ</a:t>
            </a:r>
            <a:r>
              <a:rPr lang="ru-RU" sz="1500" dirty="0" smtClean="0">
                <a:latin typeface="Bookman Old Style" panose="02050604050505020204" pitchFamily="18" charset="0"/>
              </a:rPr>
              <a:t>;</a:t>
            </a:r>
          </a:p>
          <a:p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Нормативно-правовое </a:t>
            </a:r>
            <a:r>
              <a:rPr lang="ru-RU" sz="1500" dirty="0">
                <a:latin typeface="Bookman Old Style" panose="02050604050505020204" pitchFamily="18" charset="0"/>
              </a:rPr>
              <a:t>обеспечение отрасли</a:t>
            </a:r>
            <a:r>
              <a:rPr lang="ru-RU" sz="1500" dirty="0" smtClean="0">
                <a:latin typeface="Bookman Old Style" panose="02050604050505020204" pitchFamily="18" charset="0"/>
              </a:rPr>
              <a:t>;</a:t>
            </a:r>
          </a:p>
          <a:p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Содержание </a:t>
            </a:r>
            <a:r>
              <a:rPr lang="ru-RU" sz="1500" dirty="0">
                <a:latin typeface="Bookman Old Style" panose="02050604050505020204" pitchFamily="18" charset="0"/>
              </a:rPr>
              <a:t>имущественного </a:t>
            </a:r>
            <a:r>
              <a:rPr lang="ru-RU" sz="1500" dirty="0" smtClean="0">
                <a:latin typeface="Bookman Old Style" panose="02050604050505020204" pitchFamily="18" charset="0"/>
              </a:rPr>
              <a:t>комплекса учреждений культуры;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Создание </a:t>
            </a:r>
            <a:r>
              <a:rPr lang="ru-RU" sz="1500" dirty="0">
                <a:latin typeface="Bookman Old Style" panose="02050604050505020204" pitchFamily="18" charset="0"/>
              </a:rPr>
              <a:t>условий для устойчивого развития отрасли </a:t>
            </a:r>
            <a:r>
              <a:rPr lang="ru-RU" sz="1500" dirty="0" smtClean="0">
                <a:latin typeface="Bookman Old Style" panose="02050604050505020204" pitchFamily="18" charset="0"/>
              </a:rPr>
              <a:t>и </a:t>
            </a:r>
            <a:r>
              <a:rPr lang="ru-RU" sz="1500" dirty="0">
                <a:latin typeface="Bookman Old Style" panose="02050604050505020204" pitchFamily="18" charset="0"/>
              </a:rPr>
              <a:t>формирование новой модели культурной </a:t>
            </a:r>
            <a:r>
              <a:rPr lang="ru-RU" sz="1500" dirty="0" smtClean="0">
                <a:latin typeface="Bookman Old Style" panose="02050604050505020204" pitchFamily="18" charset="0"/>
              </a:rPr>
              <a:t>политики.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08" y="3219822"/>
            <a:ext cx="1654468" cy="1476812"/>
          </a:xfrm>
          <a:prstGeom prst="rect">
            <a:avLst/>
          </a:prstGeom>
          <a:effectLst>
            <a:outerShdw blurRad="50800" dist="38100" dir="13500000" sx="103000" sy="103000" algn="br" rotWithShape="0">
              <a:srgbClr val="00206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56" y="3219822"/>
            <a:ext cx="1625244" cy="1472295"/>
          </a:xfrm>
          <a:prstGeom prst="rect">
            <a:avLst/>
          </a:prstGeom>
          <a:effectLst>
            <a:outerShdw blurRad="50800" dist="38100" dir="13500000" sx="103000" sy="103000" algn="br" rotWithShape="0">
              <a:srgbClr val="00206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0" y="3219822"/>
            <a:ext cx="1727850" cy="1450015"/>
          </a:xfrm>
          <a:prstGeom prst="rect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3500000" sx="102000" sy="102000" algn="br" rotWithShape="0">
              <a:srgbClr val="002060">
                <a:alpha val="4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384" y="3219822"/>
            <a:ext cx="1614040" cy="1450015"/>
          </a:xfrm>
          <a:prstGeom prst="rect">
            <a:avLst/>
          </a:prstGeom>
          <a:effectLst>
            <a:outerShdw blurRad="50800" dist="38100" dir="13500000" sx="103000" sy="103000" algn="br" rotWithShape="0">
              <a:srgbClr val="00206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9237" y="4315679"/>
            <a:ext cx="936499" cy="511969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1" y="4315679"/>
            <a:ext cx="936103" cy="49800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4324918"/>
            <a:ext cx="1008112" cy="511969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9796" y="4312977"/>
            <a:ext cx="976340" cy="511969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6916" y="4307709"/>
            <a:ext cx="1079500" cy="527908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99791" y="771550"/>
            <a:ext cx="40959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Сеть  учреждений  культуры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08344566"/>
              </p:ext>
            </p:extLst>
          </p:nvPr>
        </p:nvGraphicFramePr>
        <p:xfrm>
          <a:off x="715340" y="1347614"/>
          <a:ext cx="8208912" cy="2712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9" name="Picture 5" descr="D:\1_КОБЕЦ\макет\символы\teatr_mask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80" y="4315678"/>
            <a:ext cx="878784" cy="511970"/>
          </a:xfrm>
          <a:prstGeom prst="rect">
            <a:avLst/>
          </a:prstGeom>
          <a:noFill/>
          <a:ln w="28575" cap="rnd">
            <a:solidFill>
              <a:schemeClr val="accent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7316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нализ </a:t>
            </a:r>
            <a:r>
              <a:rPr lang="ru-RU" sz="2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текущего состояния сферы культуры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537" y="171443"/>
            <a:ext cx="8731696" cy="662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нализ </a:t>
            </a:r>
            <a:r>
              <a:rPr lang="ru-RU" sz="2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текущего состояния сферы культуры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54" y="1457561"/>
            <a:ext cx="3359102" cy="1834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72516" y="843558"/>
            <a:ext cx="6768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Спектакли, концерты, выставки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режиме онлайн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98" y="3651870"/>
            <a:ext cx="2139512" cy="10317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7894"/>
            <a:ext cx="3419872" cy="82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57561"/>
            <a:ext cx="3366852" cy="841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10" y="2715766"/>
            <a:ext cx="2050046" cy="767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35846"/>
            <a:ext cx="2088231" cy="126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0" y="2427734"/>
            <a:ext cx="2125424" cy="1298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3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843558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Координация деятельности учреждений культуры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958" y="1173183"/>
            <a:ext cx="829808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ru-RU" sz="300" dirty="0">
              <a:latin typeface="Bookman Old Style" panose="0205060405050502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 контроль состояния </a:t>
            </a:r>
            <a:r>
              <a:rPr lang="ru-RU" sz="1500" dirty="0">
                <a:latin typeface="Bookman Old Style" panose="02050604050505020204" pitchFamily="18" charset="0"/>
              </a:rPr>
              <a:t>основной и финансово-хозяйственной </a:t>
            </a:r>
            <a:r>
              <a:rPr lang="ru-RU" sz="1500" dirty="0" smtClean="0">
                <a:latin typeface="Bookman Old Style" panose="02050604050505020204" pitchFamily="18" charset="0"/>
              </a:rPr>
              <a:t>деятельности  в  4  подведомственных   учреждениях  культуры</a:t>
            </a:r>
            <a:r>
              <a:rPr lang="ru-RU" sz="1500" dirty="0">
                <a:latin typeface="Bookman Old Style" panose="02050604050505020204" pitchFamily="18" charset="0"/>
              </a:rPr>
              <a:t>;</a:t>
            </a:r>
            <a:endParaRPr lang="ru-RU" sz="300" dirty="0">
              <a:latin typeface="Bookman Old Style" panose="020506040505050202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Состоялось 29 заседаний совещательных органов, межведомственных комиссий, созданных при Министерстве культуры, по вопросам охраны культурного наследия, религий, работы клубных, библиотечных и музейных учреждений.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88951"/>
            <a:ext cx="2396892" cy="15279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7316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нализ </a:t>
            </a:r>
            <a:r>
              <a:rPr lang="ru-RU" sz="2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текущего состояния сферы культуры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7" name="Picture 3" descr="D:\1_КОБЕЦ\фото\экспертно-фондовая комиссия_20.12.2019\на сайт\DSCF5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88950"/>
            <a:ext cx="2473451" cy="152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88951"/>
            <a:ext cx="2664296" cy="1538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6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18" y="1635646"/>
            <a:ext cx="8511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а  </a:t>
            </a:r>
            <a:r>
              <a:rPr lang="ru-RU" sz="1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ремонтных  работ  и  </a:t>
            </a:r>
          </a:p>
          <a:p>
            <a:pPr algn="ctr"/>
            <a:r>
              <a:rPr lang="ru-RU" sz="1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1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материально-технической базы учреждений культуры, </a:t>
            </a:r>
            <a:r>
              <a:rPr lang="ru-RU" sz="1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         находящихся </a:t>
            </a:r>
            <a:r>
              <a:rPr lang="ru-RU" sz="1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 сфере управления Министерства </a:t>
            </a:r>
            <a:r>
              <a:rPr lang="ru-RU" sz="1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культуры, </a:t>
            </a:r>
          </a:p>
          <a:p>
            <a:pPr algn="ctr"/>
            <a:r>
              <a:rPr lang="ru-RU" sz="1500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500" b="1" dirty="0" smtClean="0">
                <a:latin typeface="Bookman Old Style" panose="02050604050505020204" pitchFamily="18" charset="0"/>
                <a:cs typeface="Times New Roman" panose="02020603050405020304" pitchFamily="18" charset="0"/>
              </a:rPr>
              <a:t>18</a:t>
            </a:r>
            <a:r>
              <a:rPr lang="ru-RU" sz="15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 708 434,00 </a:t>
            </a:r>
            <a:r>
              <a:rPr lang="ru-RU" sz="15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рос. рублей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915566"/>
            <a:ext cx="7242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Развитие материально-технической базы учреждений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18" y="3044414"/>
            <a:ext cx="2756783" cy="1665005"/>
          </a:xfrm>
          <a:prstGeom prst="rect">
            <a:avLst/>
          </a:prstGeom>
          <a:effectLst>
            <a:outerShdw blurRad="50800" dist="38100" dir="13500000" sx="101000" sy="101000" algn="br" rotWithShape="0">
              <a:srgbClr val="002060">
                <a:alpha val="4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96" y="3050385"/>
            <a:ext cx="2689591" cy="1686925"/>
          </a:xfrm>
          <a:prstGeom prst="rect">
            <a:avLst/>
          </a:prstGeom>
          <a:effectLst>
            <a:outerShdw blurRad="50800" dist="38100" dir="13500000" sx="101000" sy="101000" algn="br" rotWithShape="0">
              <a:srgbClr val="002060">
                <a:alpha val="40000"/>
              </a:srgbClr>
            </a:outerShdw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73169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</a:t>
            </a:r>
            <a:r>
              <a:rPr lang="ru-RU" sz="27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нализ </a:t>
            </a:r>
            <a:r>
              <a:rPr lang="ru-RU" sz="27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текущего состояния сферы культуры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pk8\Desktop\photo_2021-02-28_14-11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09" y="3050386"/>
            <a:ext cx="2790351" cy="1686925"/>
          </a:xfrm>
          <a:prstGeom prst="rect">
            <a:avLst/>
          </a:prstGeom>
          <a:noFill/>
          <a:effectLst>
            <a:outerShdw blurRad="50800" dist="38100" dir="13500000" sx="101000" sy="101000" algn="br" rotWithShape="0">
              <a:srgbClr val="00206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Нормативно-правовое обеспечение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911943"/>
            <a:ext cx="835292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Принят Закон Донецкой Народной Республики </a:t>
            </a:r>
            <a:r>
              <a:rPr lang="ru-RU" sz="1500" dirty="0">
                <a:latin typeface="Bookman Old Style" panose="02050604050505020204" pitchFamily="18" charset="0"/>
              </a:rPr>
              <a:t>от 28.12.2020 № 229-IIНС </a:t>
            </a:r>
            <a:r>
              <a:rPr lang="ru-RU" sz="1500" dirty="0" smtClean="0">
                <a:latin typeface="Bookman Old Style" panose="02050604050505020204" pitchFamily="18" charset="0"/>
              </a:rPr>
              <a:t>         «</a:t>
            </a:r>
            <a:r>
              <a:rPr lang="ru-RU" sz="1500" dirty="0">
                <a:latin typeface="Bookman Old Style" panose="02050604050505020204" pitchFamily="18" charset="0"/>
              </a:rPr>
              <a:t>О внесении изменений в статью 13 Закона Донецкой Народной Республики </a:t>
            </a:r>
            <a:r>
              <a:rPr lang="ru-RU" sz="1500" dirty="0" smtClean="0">
                <a:latin typeface="Bookman Old Style" panose="02050604050505020204" pitchFamily="18" charset="0"/>
              </a:rPr>
              <a:t>    «</a:t>
            </a:r>
            <a:r>
              <a:rPr lang="ru-RU" sz="1500" dirty="0">
                <a:latin typeface="Bookman Old Style" panose="02050604050505020204" pitchFamily="18" charset="0"/>
              </a:rPr>
              <a:t>О музеях и музейном деле</a:t>
            </a:r>
            <a:r>
              <a:rPr lang="ru-RU" sz="1500" dirty="0" smtClean="0">
                <a:latin typeface="Bookman Old Style" panose="02050604050505020204" pitchFamily="18" charset="0"/>
              </a:rPr>
              <a:t>».</a:t>
            </a:r>
          </a:p>
          <a:p>
            <a:pPr algn="just"/>
            <a:endParaRPr lang="ru-RU" sz="8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Принято </a:t>
            </a:r>
            <a:r>
              <a:rPr lang="ru-RU" sz="1500" b="1" dirty="0" smtClean="0">
                <a:latin typeface="Bookman Old Style" panose="02050604050505020204" pitchFamily="18" charset="0"/>
              </a:rPr>
              <a:t>9</a:t>
            </a:r>
            <a:r>
              <a:rPr lang="ru-RU" sz="1500" dirty="0" smtClean="0">
                <a:latin typeface="Bookman Old Style" panose="02050604050505020204" pitchFamily="18" charset="0"/>
              </a:rPr>
              <a:t> актов Правительства  Донецкой Народной Республики;</a:t>
            </a:r>
          </a:p>
          <a:p>
            <a:pPr algn="just"/>
            <a:endParaRPr lang="ru-RU" sz="8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Принято </a:t>
            </a:r>
            <a:r>
              <a:rPr lang="ru-RU" sz="1500" b="1" dirty="0" smtClean="0">
                <a:latin typeface="Bookman Old Style" panose="02050604050505020204" pitchFamily="18" charset="0"/>
              </a:rPr>
              <a:t>5</a:t>
            </a:r>
            <a:r>
              <a:rPr lang="ru-RU" sz="1500" dirty="0" smtClean="0">
                <a:latin typeface="Bookman Old Style" panose="02050604050505020204" pitchFamily="18" charset="0"/>
              </a:rPr>
              <a:t> актов </a:t>
            </a:r>
            <a:r>
              <a:rPr lang="ru-RU" sz="1500" dirty="0">
                <a:latin typeface="Bookman Old Style" panose="02050604050505020204" pitchFamily="18" charset="0"/>
              </a:rPr>
              <a:t>Министерства культуры Донецкой Народной Республики, прошедшие государственную </a:t>
            </a:r>
            <a:r>
              <a:rPr lang="ru-RU" sz="1500" dirty="0" smtClean="0">
                <a:latin typeface="Bookman Old Style" panose="02050604050505020204" pitchFamily="18" charset="0"/>
              </a:rPr>
              <a:t>регистрацию в </a:t>
            </a:r>
            <a:r>
              <a:rPr lang="ru-RU" sz="1500" dirty="0">
                <a:latin typeface="Bookman Old Style" panose="02050604050505020204" pitchFamily="18" charset="0"/>
              </a:rPr>
              <a:t>Министерстве юстиции Донецкой Народной </a:t>
            </a:r>
            <a:r>
              <a:rPr lang="ru-RU" sz="1500" dirty="0" smtClean="0">
                <a:latin typeface="Bookman Old Style" panose="02050604050505020204" pitchFamily="18" charset="0"/>
              </a:rPr>
              <a:t>Республики.</a:t>
            </a:r>
            <a:endParaRPr lang="ru-RU" sz="15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9822"/>
            <a:ext cx="2880320" cy="14667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2583e9896c65254daabcdbe312441c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61109"/>
            <a:ext cx="3012104" cy="13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5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ПРОФЕССИОНАЛЬНОЕ ИСКУССТВО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92440" y="915566"/>
            <a:ext cx="82980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Состоялось около </a:t>
            </a:r>
            <a:r>
              <a:rPr lang="ru-RU" sz="1500" b="1" dirty="0" smtClean="0">
                <a:latin typeface="Bookman Old Style" panose="02050604050505020204" pitchFamily="18" charset="0"/>
              </a:rPr>
              <a:t>1300 </a:t>
            </a:r>
            <a:r>
              <a:rPr lang="ru-RU" sz="1500" dirty="0" smtClean="0">
                <a:latin typeface="Bookman Old Style" panose="02050604050505020204" pitchFamily="18" charset="0"/>
              </a:rPr>
              <a:t>театрально-концертных </a:t>
            </a:r>
            <a:r>
              <a:rPr lang="ru-RU" sz="1500" dirty="0">
                <a:latin typeface="Bookman Old Style" panose="02050604050505020204" pitchFamily="18" charset="0"/>
              </a:rPr>
              <a:t>программ, которые посетили около 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b="1" dirty="0" smtClean="0">
                <a:latin typeface="Bookman Old Style" panose="02050604050505020204" pitchFamily="18" charset="0"/>
              </a:rPr>
              <a:t>400 тыс</a:t>
            </a:r>
            <a:r>
              <a:rPr lang="ru-RU" sz="1500" dirty="0">
                <a:latin typeface="Bookman Old Style" panose="02050604050505020204" pitchFamily="18" charset="0"/>
              </a:rPr>
              <a:t>. </a:t>
            </a:r>
            <a:r>
              <a:rPr lang="ru-RU" sz="1500" dirty="0" smtClean="0">
                <a:latin typeface="Bookman Old Style" panose="02050604050505020204" pitchFamily="18" charset="0"/>
              </a:rPr>
              <a:t>зрителей; 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>
                <a:latin typeface="Bookman Old Style" panose="02050604050505020204" pitchFamily="18" charset="0"/>
              </a:rPr>
              <a:t>Подготовлено </a:t>
            </a:r>
            <a:r>
              <a:rPr lang="ru-RU" sz="1500" b="1" dirty="0">
                <a:latin typeface="Bookman Old Style" panose="02050604050505020204" pitchFamily="18" charset="0"/>
              </a:rPr>
              <a:t>22</a:t>
            </a:r>
            <a:r>
              <a:rPr lang="ru-RU" sz="1500" dirty="0">
                <a:latin typeface="Bookman Old Style" panose="02050604050505020204" pitchFamily="18" charset="0"/>
              </a:rPr>
              <a:t> премьерных театральных постановок</a:t>
            </a:r>
            <a:r>
              <a:rPr lang="ru-RU" sz="1500" dirty="0" smtClean="0">
                <a:latin typeface="Bookman Old Style" panose="02050604050505020204" pitchFamily="18" charset="0"/>
              </a:rPr>
              <a:t>;</a:t>
            </a:r>
          </a:p>
          <a:p>
            <a:pPr algn="just"/>
            <a:endParaRPr lang="ru-RU" sz="8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Проведено </a:t>
            </a:r>
            <a:r>
              <a:rPr lang="ru-RU" sz="1500" b="1" dirty="0" smtClean="0">
                <a:latin typeface="Bookman Old Style" panose="02050604050505020204" pitchFamily="18" charset="0"/>
              </a:rPr>
              <a:t>246</a:t>
            </a:r>
            <a:r>
              <a:rPr lang="ru-RU" sz="1500" dirty="0" smtClean="0">
                <a:latin typeface="Bookman Old Style" panose="02050604050505020204" pitchFamily="18" charset="0"/>
              </a:rPr>
              <a:t> выездных мероприятий в городах и районах Республики, которые посетили более </a:t>
            </a:r>
            <a:r>
              <a:rPr lang="ru-RU" sz="1500" b="1" dirty="0" smtClean="0">
                <a:latin typeface="Bookman Old Style" panose="02050604050505020204" pitchFamily="18" charset="0"/>
              </a:rPr>
              <a:t>55 тыс</a:t>
            </a:r>
            <a:r>
              <a:rPr lang="ru-RU" sz="1500" dirty="0" smtClean="0">
                <a:latin typeface="Bookman Old Style" panose="02050604050505020204" pitchFamily="18" charset="0"/>
              </a:rPr>
              <a:t>. жителей;</a:t>
            </a:r>
            <a:endParaRPr lang="ru-RU" sz="800" dirty="0">
              <a:latin typeface="Bookman Old Style" panose="02050604050505020204" pitchFamily="18" charset="0"/>
            </a:endParaRP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Состоялось</a:t>
            </a:r>
            <a:r>
              <a:rPr lang="ru-RU" sz="1500" b="1" dirty="0" smtClean="0">
                <a:latin typeface="Bookman Old Style" panose="02050604050505020204" pitchFamily="18" charset="0"/>
              </a:rPr>
              <a:t> </a:t>
            </a:r>
            <a:r>
              <a:rPr lang="en-US" sz="1500" b="1" dirty="0" smtClean="0">
                <a:latin typeface="Bookman Old Style" panose="02050604050505020204" pitchFamily="18" charset="0"/>
              </a:rPr>
              <a:t>7</a:t>
            </a:r>
            <a:r>
              <a:rPr lang="en-US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 smtClean="0">
                <a:latin typeface="Bookman Old Style" panose="02050604050505020204" pitchFamily="18" charset="0"/>
              </a:rPr>
              <a:t>гастрольных выездов за пределы Донецкой Народной Республики.</a:t>
            </a:r>
            <a:endParaRPr lang="ru-RU" sz="15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8" y="3198915"/>
            <a:ext cx="2465778" cy="1590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3" y="3219822"/>
            <a:ext cx="2436471" cy="14979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54294"/>
            <a:ext cx="2736304" cy="1797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4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СОХРАНЕНИЕ ТРАДИЦИОННОЙ НАРОДНОЙ КУЛЬТУРЫ И ПОДДЕРЖКА САМОДЕЯТЕЛЬНОГО ТВОРЧЕСТВА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059582"/>
            <a:ext cx="849694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На республиканском уровне организовано и проведено </a:t>
            </a:r>
            <a:r>
              <a:rPr lang="ru-RU" sz="1500" b="1" dirty="0" smtClean="0">
                <a:latin typeface="Bookman Old Style" panose="02050604050505020204" pitchFamily="18" charset="0"/>
              </a:rPr>
              <a:t>11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фестивалей, в том числе в дистанционном </a:t>
            </a:r>
            <a:r>
              <a:rPr lang="ru-RU" sz="1500" dirty="0" smtClean="0">
                <a:latin typeface="Bookman Old Style" panose="02050604050505020204" pitchFamily="18" charset="0"/>
              </a:rPr>
              <a:t>формате, </a:t>
            </a:r>
            <a:r>
              <a:rPr lang="ru-RU" sz="1500" b="1" dirty="0" smtClean="0">
                <a:latin typeface="Bookman Old Style" panose="02050604050505020204" pitchFamily="18" charset="0"/>
              </a:rPr>
              <a:t>4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праздничные </a:t>
            </a:r>
            <a:r>
              <a:rPr lang="ru-RU" sz="1500" dirty="0" smtClean="0">
                <a:latin typeface="Bookman Old Style" panose="02050604050505020204" pitchFamily="18" charset="0"/>
              </a:rPr>
              <a:t>программы, </a:t>
            </a:r>
            <a:r>
              <a:rPr lang="ru-RU" sz="1500" b="1" dirty="0" smtClean="0">
                <a:latin typeface="Bookman Old Style" panose="02050604050505020204" pitchFamily="18" charset="0"/>
              </a:rPr>
              <a:t>9</a:t>
            </a:r>
            <a:r>
              <a:rPr lang="ru-RU" sz="1500" dirty="0" smtClean="0">
                <a:latin typeface="Bookman Old Style" panose="02050604050505020204" pitchFamily="18" charset="0"/>
              </a:rPr>
              <a:t> выставок;</a:t>
            </a:r>
          </a:p>
          <a:p>
            <a:pPr algn="just"/>
            <a:endParaRPr lang="ru-RU" sz="8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При </a:t>
            </a:r>
            <a:r>
              <a:rPr lang="ru-RU" sz="1500" dirty="0">
                <a:latin typeface="Bookman Old Style" panose="02050604050505020204" pitchFamily="18" charset="0"/>
              </a:rPr>
              <a:t>методическом и организационном содействии министерства </a:t>
            </a:r>
            <a:r>
              <a:rPr lang="ru-RU" sz="1500" dirty="0" smtClean="0">
                <a:latin typeface="Bookman Old Style" panose="02050604050505020204" pitchFamily="18" charset="0"/>
              </a:rPr>
              <a:t>           проведено </a:t>
            </a:r>
            <a:r>
              <a:rPr lang="ru-RU" sz="1500" b="1" dirty="0" smtClean="0">
                <a:latin typeface="Bookman Old Style" panose="02050604050505020204" pitchFamily="18" charset="0"/>
              </a:rPr>
              <a:t>12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мероприятий в городах и районах Республики, </a:t>
            </a:r>
            <a:r>
              <a:rPr lang="ru-RU" sz="1500" dirty="0" smtClean="0">
                <a:latin typeface="Bookman Old Style" panose="02050604050505020204" pitchFamily="18" charset="0"/>
              </a:rPr>
              <a:t>                                     в </a:t>
            </a:r>
            <a:r>
              <a:rPr lang="ru-RU" sz="1500" dirty="0">
                <a:latin typeface="Bookman Old Style" panose="02050604050505020204" pitchFamily="18" charset="0"/>
              </a:rPr>
              <a:t>которых приняли участие более </a:t>
            </a:r>
            <a:r>
              <a:rPr lang="ru-RU" sz="1500" b="1" dirty="0" smtClean="0">
                <a:latin typeface="Bookman Old Style" panose="02050604050505020204" pitchFamily="18" charset="0"/>
              </a:rPr>
              <a:t>10 тыс. </a:t>
            </a:r>
            <a:r>
              <a:rPr lang="ru-RU" sz="1500" dirty="0">
                <a:latin typeface="Bookman Old Style" panose="02050604050505020204" pitchFamily="18" charset="0"/>
              </a:rPr>
              <a:t>человек.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31790"/>
            <a:ext cx="2932787" cy="18048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31584"/>
            <a:ext cx="2443596" cy="16050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3147814"/>
            <a:ext cx="2407593" cy="1588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7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52" y="87474"/>
            <a:ext cx="8731696" cy="662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ИНФОРМАЦИОННО-БИБЛИОТЕЧНОЕ ОБСЛУЖИВАНИЕ</a:t>
            </a:r>
            <a:endParaRPr lang="ru-RU" sz="2400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15566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Получено </a:t>
            </a:r>
            <a:r>
              <a:rPr lang="ru-RU" sz="1500" dirty="0">
                <a:latin typeface="Bookman Old Style" panose="02050604050505020204" pitchFamily="18" charset="0"/>
              </a:rPr>
              <a:t>свыше </a:t>
            </a:r>
            <a:r>
              <a:rPr lang="ru-RU" sz="1500" b="1" dirty="0">
                <a:latin typeface="Bookman Old Style" panose="02050604050505020204" pitchFamily="18" charset="0"/>
              </a:rPr>
              <a:t>6,4</a:t>
            </a:r>
            <a:r>
              <a:rPr lang="ru-RU" sz="1500" dirty="0">
                <a:latin typeface="Bookman Old Style" panose="02050604050505020204" pitchFamily="18" charset="0"/>
              </a:rPr>
              <a:t> тысячи экземпляров </a:t>
            </a:r>
            <a:r>
              <a:rPr lang="ru-RU" sz="1500" dirty="0" smtClean="0">
                <a:latin typeface="Bookman Old Style" panose="02050604050505020204" pitchFamily="18" charset="0"/>
              </a:rPr>
              <a:t>книг, из которых </a:t>
            </a:r>
            <a:r>
              <a:rPr lang="ru-RU" sz="1500" b="1" dirty="0" smtClean="0">
                <a:latin typeface="Bookman Old Style" panose="02050604050505020204" pitchFamily="18" charset="0"/>
              </a:rPr>
              <a:t>2,4</a:t>
            </a:r>
            <a:r>
              <a:rPr lang="ru-RU" sz="1500" dirty="0" smtClean="0">
                <a:latin typeface="Bookman Old Style" panose="02050604050505020204" pitchFamily="18" charset="0"/>
              </a:rPr>
              <a:t> тысячи -  </a:t>
            </a:r>
            <a:r>
              <a:rPr lang="ru-RU" sz="1500" dirty="0">
                <a:latin typeface="Bookman Old Style" panose="02050604050505020204" pitchFamily="18" charset="0"/>
              </a:rPr>
              <a:t>литература для детей и </a:t>
            </a:r>
            <a:r>
              <a:rPr lang="ru-RU" sz="1500" dirty="0" smtClean="0">
                <a:latin typeface="Bookman Old Style" panose="02050604050505020204" pitchFamily="18" charset="0"/>
              </a:rPr>
              <a:t>молодежи;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Проведено </a:t>
            </a:r>
            <a:r>
              <a:rPr lang="ru-RU" sz="1500" b="1" dirty="0">
                <a:latin typeface="Bookman Old Style" panose="02050604050505020204" pitchFamily="18" charset="0"/>
              </a:rPr>
              <a:t>3828</a:t>
            </a:r>
            <a:r>
              <a:rPr lang="ru-RU" sz="1500" dirty="0">
                <a:latin typeface="Bookman Old Style" panose="02050604050505020204" pitchFamily="18" charset="0"/>
              </a:rPr>
              <a:t> массовых мероприятий по продвижению книги и </a:t>
            </a:r>
            <a:r>
              <a:rPr lang="ru-RU" sz="1500" dirty="0" smtClean="0">
                <a:latin typeface="Bookman Old Style" panose="02050604050505020204" pitchFamily="18" charset="0"/>
              </a:rPr>
              <a:t>чтения;</a:t>
            </a:r>
          </a:p>
          <a:p>
            <a:pPr algn="just"/>
            <a:endParaRPr lang="ru-RU" sz="8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Проведено </a:t>
            </a:r>
            <a:r>
              <a:rPr lang="ru-RU" sz="1500" b="1" dirty="0">
                <a:latin typeface="Bookman Old Style" panose="02050604050505020204" pitchFamily="18" charset="0"/>
              </a:rPr>
              <a:t>18</a:t>
            </a:r>
            <a:r>
              <a:rPr lang="ru-RU" sz="1500" dirty="0">
                <a:latin typeface="Bookman Old Style" panose="02050604050505020204" pitchFamily="18" charset="0"/>
              </a:rPr>
              <a:t> мероприятий с участием </a:t>
            </a:r>
            <a:r>
              <a:rPr lang="ru-RU" sz="1500" dirty="0" smtClean="0">
                <a:latin typeface="Bookman Old Style" panose="02050604050505020204" pitchFamily="18" charset="0"/>
              </a:rPr>
              <a:t>специалистов из </a:t>
            </a:r>
            <a:r>
              <a:rPr lang="ru-RU" sz="1500" dirty="0">
                <a:latin typeface="Bookman Old Style" panose="02050604050505020204" pitchFamily="18" charset="0"/>
              </a:rPr>
              <a:t>Российской </a:t>
            </a:r>
            <a:r>
              <a:rPr lang="ru-RU" sz="1500" dirty="0" smtClean="0">
                <a:latin typeface="Bookman Old Style" panose="02050604050505020204" pitchFamily="18" charset="0"/>
              </a:rPr>
              <a:t>Федерации;</a:t>
            </a:r>
          </a:p>
          <a:p>
            <a:pPr algn="just"/>
            <a:endParaRPr lang="ru-RU" sz="800" dirty="0" smtClean="0">
              <a:latin typeface="Bookman Old Style" panose="0205060405050502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latin typeface="Bookman Old Style" panose="02050604050505020204" pitchFamily="18" charset="0"/>
              </a:rPr>
              <a:t>Библиотечные </a:t>
            </a:r>
            <a:r>
              <a:rPr lang="ru-RU" sz="1500" dirty="0">
                <a:latin typeface="Bookman Old Style" panose="02050604050505020204" pitchFamily="18" charset="0"/>
              </a:rPr>
              <a:t>работники Республики приняли участие в </a:t>
            </a:r>
            <a:r>
              <a:rPr lang="ru-RU" sz="1500" b="1" dirty="0">
                <a:latin typeface="Bookman Old Style" panose="02050604050505020204" pitchFamily="18" charset="0"/>
              </a:rPr>
              <a:t>148</a:t>
            </a:r>
            <a:r>
              <a:rPr lang="ru-RU" sz="1500" dirty="0">
                <a:latin typeface="Bookman Old Style" panose="02050604050505020204" pitchFamily="18" charset="0"/>
              </a:rPr>
              <a:t> профессиональных мероприятиях, организованных российскими библиотеками.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53" y="2931790"/>
            <a:ext cx="2760307" cy="18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04077"/>
            <a:ext cx="2441870" cy="1627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8" y="3104077"/>
            <a:ext cx="2444256" cy="1627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6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2828</TotalTime>
  <Words>569</Words>
  <Application>Microsoft Office PowerPoint</Application>
  <PresentationFormat>Экран (16:9)</PresentationFormat>
  <Paragraphs>96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Доклад о результатах деятельности  Министерства культуры       Донецкой Народной Республики  в 2020 году</vt:lpstr>
      <vt:lpstr> Анализ текущего состояния сферы культуры </vt:lpstr>
      <vt:lpstr> Анализ текущего состояния сферы культуры </vt:lpstr>
      <vt:lpstr> Анализ текущего состояния сферы культуры </vt:lpstr>
      <vt:lpstr> Анализ текущего состояния сферы культуры </vt:lpstr>
      <vt:lpstr>Нормативно-правовое обеспечение </vt:lpstr>
      <vt:lpstr>ПРОФЕССИОНАЛЬНОЕ ИСКУССТВО</vt:lpstr>
      <vt:lpstr>СОХРАНЕНИЕ ТРАДИЦИОННОЙ НАРОДНОЙ КУЛЬТУРЫ И ПОДДЕРЖКА САМОДЕЯТЕЛЬНОГО ТВОРЧЕСТВА</vt:lpstr>
      <vt:lpstr>ИНФОРМАЦИОННО-БИБЛИОТЕЧНОЕ ОБСЛУЖИВАНИЕ</vt:lpstr>
      <vt:lpstr>МУЗЕЙНОЕ ДЕЛО</vt:lpstr>
      <vt:lpstr>ОХРАНА ОБЪЕКТОВ КУЛЬТУРНОГО НАСЛЕДИЯ</vt:lpstr>
      <vt:lpstr>ОБРАЗОВАНИЕ В СФЕРЕ КУЛЬТУРЫ</vt:lpstr>
      <vt:lpstr>ГОСУДАРСТВО И РЕЛИГИИ</vt:lpstr>
      <vt:lpstr>      ГОД ВЕЛИКОЙ ПОБЕДЫ  </vt:lpstr>
      <vt:lpstr>ПРОГНОЗЫ РАЗВИТИЯ И ПЛАНЫ НА 2021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о результатах деятельности  Министерства культуры Донецкой Народной Республики  в 2020 году</dc:title>
  <dc:creator>Властелин</dc:creator>
  <cp:lastModifiedBy>pk8</cp:lastModifiedBy>
  <cp:revision>263</cp:revision>
  <dcterms:created xsi:type="dcterms:W3CDTF">2021-01-27T09:21:03Z</dcterms:created>
  <dcterms:modified xsi:type="dcterms:W3CDTF">2021-03-01T06:57:12Z</dcterms:modified>
</cp:coreProperties>
</file>