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4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8" autoAdjust="0"/>
  </p:normalViewPr>
  <p:slideViewPr>
    <p:cSldViewPr>
      <p:cViewPr varScale="1">
        <p:scale>
          <a:sx n="151" d="100"/>
          <a:sy n="151" d="100"/>
        </p:scale>
        <p:origin x="-47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CE6D0-3FE9-4355-86AB-06D30E41E601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B6D3B-742A-47A5-8209-35B3BE712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6D3B-742A-47A5-8209-35B3BE7124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056442-A582-4952-A328-B656788D653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C38743-5217-4E4F-BB28-43E6671706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203598"/>
            <a:ext cx="7632848" cy="9901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культуры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Донецкой Народной Республики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251520" y="2499742"/>
            <a:ext cx="8716888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направлениях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деятельности </a:t>
            </a:r>
            <a:endParaRPr lang="ru-RU" sz="27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Донецкой Народной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  <a:p>
            <a:pPr marL="0" indent="0" algn="ctr">
              <a:buNone/>
            </a:pP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 на 2020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pic>
        <p:nvPicPr>
          <p:cNvPr id="1026" name="Picture 2" descr="D:\диск Д\документооборот\для сайта\Логотипы министерства\Орел МК ДНР монохр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98" y="123478"/>
            <a:ext cx="1152128" cy="9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3478"/>
            <a:ext cx="3503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94380"/>
            <a:ext cx="84249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Приоритетными задачами на 2020 год в сфере профессионального искусства являются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объема и повышение качества услуг, предоставляемых театрально - концертными организациями;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условий для создания новых спектаклей и концертных программ, предполагаемых к показу в различных вариантах сценического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9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Выноска со стрелкой вниз 12"/>
          <p:cNvSpPr/>
          <p:nvPr/>
        </p:nvSpPr>
        <p:spPr>
          <a:xfrm>
            <a:off x="2267744" y="1347614"/>
            <a:ext cx="4176464" cy="842030"/>
          </a:xfrm>
          <a:prstGeom prst="downArrowCallout">
            <a:avLst/>
          </a:prstGeom>
          <a:ln>
            <a:solidFill>
              <a:schemeClr val="accent3">
                <a:lumMod val="60000"/>
                <a:lumOff val="40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2681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ТРАДИЦИОННОЙ НАРОДНОЙ КУЛЬТУРЫ </a:t>
            </a:r>
            <a:endParaRPr lang="ru-RU" sz="2400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САМОДЕЯТЕЛЬНОГО ТВОРЧЕСТВА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8610" y="1430499"/>
            <a:ext cx="393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культурно-досуговых учреждения</a:t>
            </a:r>
          </a:p>
        </p:txBody>
      </p:sp>
      <p:sp useBgFill="1">
        <p:nvSpPr>
          <p:cNvPr id="14" name="Выноска со стрелкой вниз 13"/>
          <p:cNvSpPr/>
          <p:nvPr/>
        </p:nvSpPr>
        <p:spPr>
          <a:xfrm>
            <a:off x="2123728" y="2283718"/>
            <a:ext cx="4464496" cy="842030"/>
          </a:xfrm>
          <a:prstGeom prst="downArrowCallout">
            <a:avLst/>
          </a:prstGeom>
          <a:ln>
            <a:solidFill>
              <a:schemeClr val="accent3">
                <a:lumMod val="60000"/>
                <a:lumOff val="40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1 637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клубных формирований</a:t>
            </a:r>
          </a:p>
        </p:txBody>
      </p:sp>
      <p:sp useBgFill="1">
        <p:nvSpPr>
          <p:cNvPr id="15" name="Выноска со стрелкой вниз 14"/>
          <p:cNvSpPr/>
          <p:nvPr/>
        </p:nvSpPr>
        <p:spPr>
          <a:xfrm>
            <a:off x="1943708" y="3223478"/>
            <a:ext cx="4824536" cy="842030"/>
          </a:xfrm>
          <a:prstGeom prst="downArrowCallout">
            <a:avLst/>
          </a:prstGeom>
          <a:ln>
            <a:solidFill>
              <a:schemeClr val="accent3">
                <a:lumMod val="60000"/>
                <a:lumOff val="40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28</a:t>
            </a:r>
            <a:r>
              <a:rPr lang="ru-RU" dirty="0"/>
              <a:t> </a:t>
            </a:r>
            <a:r>
              <a:rPr lang="ru-RU" dirty="0" smtClean="0"/>
              <a:t>тысяч участников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4227934"/>
            <a:ext cx="5400600" cy="57606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79065" y="4331300"/>
            <a:ext cx="293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посещений</a:t>
            </a:r>
          </a:p>
        </p:txBody>
      </p:sp>
    </p:spTree>
    <p:extLst>
      <p:ext uri="{BB962C8B-B14F-4D97-AF65-F5344CB8AC3E}">
        <p14:creationId xmlns:p14="http://schemas.microsoft.com/office/powerpoint/2010/main" val="21643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ТРАДИЦИОННОЙ НАРОДНОЙ КУЛЬТУРЫ </a:t>
            </a:r>
            <a:endParaRPr lang="ru-RU" sz="2400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САМОДЕЯТЕЛЬНОГО ТВОРЧЕСТВА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0926" y="121763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«Щедрый вечер»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6910" y="158696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декоративно-прикладного творчества «Узорочье»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902" y="2213541"/>
            <a:ext cx="414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традиционной народной культуры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Всеславец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0926" y="278677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Этнофестиваль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«Гостиный двор»</a:t>
            </a:r>
          </a:p>
        </p:txBody>
      </p:sp>
      <p:pic>
        <p:nvPicPr>
          <p:cNvPr id="8194" name="Picture 2" descr="C:\Users\Professional\Desktop\презентация общ. совет дек 2019\1\1\Щедрый вечер\IMGP7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3847"/>
            <a:ext cx="1638431" cy="10065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rofessional\Desktop\презентация общ. совет дек 2019\1\1\Узорочье\E8f1Scyyfc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28" y="1374049"/>
            <a:ext cx="1645678" cy="10916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rofessional\Desktop\презентация общ. совет дек 2019\1\1\Всеславец\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0590"/>
            <a:ext cx="1638431" cy="10892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rofessional\Desktop\презентация общ. совет дек 2019\1\1\Гостиный дворъ\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01" y="2599053"/>
            <a:ext cx="1649307" cy="1094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rofessional\Desktop\презентация общ. совет дек 2019\1\1\Голос Родины\img_9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8" y="3352715"/>
            <a:ext cx="1656183" cy="11010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0925" y="3193711"/>
            <a:ext cx="459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народной песни «Голос Родины»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0311" y="3620512"/>
            <a:ext cx="438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греческой культуры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Калимэра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2814" y="4084698"/>
            <a:ext cx="545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Этно-хореографический проект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«Русский перепляс»</a:t>
            </a:r>
          </a:p>
        </p:txBody>
      </p:sp>
      <p:pic>
        <p:nvPicPr>
          <p:cNvPr id="8199" name="Picture 7" descr="C:\Users\Professional\Desktop\презентация общ. совет дек 2019\1\1\Калимэра\DSC_71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01" y="3840949"/>
            <a:ext cx="1649307" cy="10995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ТРАДИЦИОННОЙ НАРОДНОЙ КУЛЬТУРЫ </a:t>
            </a:r>
            <a:endParaRPr lang="ru-RU" sz="2400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САМОДЕЯТЕЛЬНОГО ТВОРЧЕСТВА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57812"/>
            <a:ext cx="87849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Приоритетными задачами на 2020 год в сфере традиционной народной культуры являются: 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0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эффективной целостной системы методического сопровождения муниципальных учреждений культуры, направленной на повышение результативности и качества предоставляемых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услуг;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поддержки и стимулирования специалистов культурно-досуговой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5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ИНФОРМАЦИОННО-БИБЛИОТЕЧНОЕ ОБСЛУЖИВАНИЕ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273" y="843558"/>
            <a:ext cx="566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общедоступных библиотек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единиц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323517"/>
            <a:ext cx="326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237</a:t>
            </a:r>
            <a:r>
              <a:rPr lang="ru-RU" dirty="0"/>
              <a:t> муниципальных библиотек</a:t>
            </a:r>
          </a:p>
        </p:txBody>
      </p:sp>
      <p:pic>
        <p:nvPicPr>
          <p:cNvPr id="9218" name="Picture 2" descr="C:\Users\Professional\Desktop\презентация общ. совет дек 2019\миниатюры б-ки\krupskaya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7614"/>
            <a:ext cx="1368152" cy="913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fessional\Desktop\презентация общ. совет дек 2019\миниатюры б-ки\мол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55724"/>
            <a:ext cx="1368152" cy="9553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rofessional\Desktop\презентация общ. совет дек 2019\миниатюры б-ки\де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9995"/>
            <a:ext cx="1368152" cy="913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56363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Донецкая республиканская универсальная научная библиотека им.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Крупской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650487"/>
            <a:ext cx="552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Донецкая республиканская библиотека для молодежи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5" y="350604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Донецкая республиканская библиотека для детей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С.М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Кирова</a:t>
            </a:r>
          </a:p>
        </p:txBody>
      </p:sp>
    </p:spTree>
    <p:extLst>
      <p:ext uri="{BB962C8B-B14F-4D97-AF65-F5344CB8AC3E}">
        <p14:creationId xmlns:p14="http://schemas.microsoft.com/office/powerpoint/2010/main" val="38771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ИНФОРМАЦИОННО-БИБЛИОТЕЧНОЕ ОБСЛУЖИВАНИЕ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773078"/>
            <a:ext cx="25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и акции: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201" y="3035163"/>
            <a:ext cx="566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Культурно-просветительский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«Книга на все времена»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8093" y="1368192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и чтения «Читающая Республика»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8093" y="1742501"/>
            <a:ext cx="572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Культурно-просветительский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«Урок литературы в библиотеке»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7201" y="2388832"/>
            <a:ext cx="501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Просветительская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«День русских сказок в библиотеке»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7371" y="3435975"/>
            <a:ext cx="406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«Активное долголетие»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8093" y="3867894"/>
            <a:ext cx="489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Социально-культурная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«Нескучный выходной»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8093" y="4239336"/>
            <a:ext cx="562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«Сто великих людей Донбасса», изданной при содействии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Professional\Desktop\презентация общ. совет дек 2019\2\2\Читающая Республика\E-o1xsxhhC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4928"/>
            <a:ext cx="1512167" cy="1010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rofessional\Desktop\презентация общ. совет дек 2019\1\1\Урок литературы в библиотеке\img_5902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10379"/>
            <a:ext cx="1512167" cy="10081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rofessional\Desktop\презентация общ. совет дек 2019\1\1\День русских сказок в библиотеке\G1jak76Du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211710"/>
            <a:ext cx="1512167" cy="10081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rofessional\Desktop\презентация общ. совет дек 2019\2\2\Активное долголетие\UUfzY2Tx0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766418"/>
            <a:ext cx="1512166" cy="10081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rofessional\Desktop\презентация общ. совет дек 2019\2\2\Нескучный выходной\IMG_9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3838"/>
            <a:ext cx="1512167" cy="10081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rofessional\Desktop\презентация общ. совет дек 2019\2\2\100 великих\1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867894"/>
            <a:ext cx="1521867" cy="10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fessional\Desktop\презентация общ. совет дек 2019\2\2\вебинары\photo_2019-12-16_17-10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9822"/>
            <a:ext cx="2736304" cy="1511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ИНФОРМАЦИОННО-БИБЛИОТЕЧНОЕ ОБСЛУЖИВАНИЕ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100" y="1206952"/>
            <a:ext cx="369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года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55218" y="1788661"/>
            <a:ext cx="423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онлайн-конференций с участием специалистов Российской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творческих лабораторий, мастер-классов, тренингов.</a:t>
            </a:r>
          </a:p>
          <a:p>
            <a:endParaRPr lang="ru-RU" dirty="0"/>
          </a:p>
        </p:txBody>
      </p:sp>
      <p:pic>
        <p:nvPicPr>
          <p:cNvPr id="1026" name="Picture 2" descr="C:\Users\Professional\Desktop\презентация общ. совет дек 2019\2\2\вебинары\photo_2019-12-16_17-10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4759"/>
            <a:ext cx="2736304" cy="1823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fessional\Desktop\презентация общ. совет дек 2019\2\2\вебинары\photo_2019-12-16_17-10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55726"/>
            <a:ext cx="2139718" cy="1425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ИНФОРМАЦИОННО-БИБЛИОТЕЧНОЕ ОБСЛУЖИВАНИЕ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699542"/>
            <a:ext cx="813690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Приоритетными задачами на 2020 год в сфере библиотечно-информационного обслуживания являются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повышение качества и расширение спектра услуг, предоставляемых библиотеками;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расширение функциональных возможностей библиотек как многофункциональных центров: информационных, коммуникационных, </a:t>
            </a:r>
            <a:r>
              <a:rPr lang="ru-RU" sz="2400" dirty="0" smtClean="0"/>
              <a:t>культурно-просветительских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6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МУЗЕЙНОЕ ДЕЛО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719" y="713480"/>
            <a:ext cx="8322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выставок.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посетителей в республиканских музеях в отчетном году составило 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226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9232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ультурно-исторические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«Память о прошлом храним»</a:t>
            </a:r>
          </a:p>
        </p:txBody>
      </p:sp>
      <p:pic>
        <p:nvPicPr>
          <p:cNvPr id="2050" name="Picture 2" descr="C:\Users\Professional\Desktop\презентация общ. совет дек 2019\2\2\Память о прошлом храним\_MG_1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6" y="1636810"/>
            <a:ext cx="2027657" cy="12496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6709" y="2800547"/>
            <a:ext cx="380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идей и проектов «Моя Республика: взгляд в будущее»</a:t>
            </a:r>
          </a:p>
        </p:txBody>
      </p:sp>
      <p:pic>
        <p:nvPicPr>
          <p:cNvPr id="2051" name="Picture 3" descr="C:\Users\Professional\Desktop\презентация общ. совет дек 2019\2\2\Моя Республика взгляд в будущее\DSCF1379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63617"/>
            <a:ext cx="2027658" cy="15207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0328" y="4138851"/>
            <a:ext cx="617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плакатов «Живая память в плакатной графике»</a:t>
            </a:r>
          </a:p>
        </p:txBody>
      </p:sp>
      <p:pic>
        <p:nvPicPr>
          <p:cNvPr id="2052" name="Picture 4" descr="C:\Users\Professional\Desktop\презентация общ. совет дек 2019\2\2\Живая память в плакатной графике\saX2I40JSM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" y="3507854"/>
            <a:ext cx="2035353" cy="14403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МУЗЕЙНОЕ ДЕЛО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57466"/>
            <a:ext cx="78488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Приоритетными задачами на 2020 год в сфере музейного дела являются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культурно-патриотических акций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75-й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годовщине Великой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концепции и формирование сети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музеев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 городов.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397" y="123478"/>
            <a:ext cx="828896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состоялись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коллегии Министерства культуры об итогах деятельности Министерства в 2018 году и приоритетных направлениях в 2019;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заседания коллегии Министерства культуры;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совещания с руководителями муниципальных органов управления культуры по актуальным вопросам реализации государственной культурной политики;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заседания Совета руководителей клубных учреждений при Министерстве;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заседания Совета руководителей библиотечных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состоялось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заседания Общественного совета при Министерстве, на которых прошел обсуждение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 по актуальным проблемам развития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42374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548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ОБЪЕКТОВ КУЛЬТУРНОГО НАСЛЕДИЯ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131590"/>
            <a:ext cx="4248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государственном учете состоит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памятников, в том числе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829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памятников  истории и культуры;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памятник архитектуры;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археологических объектов.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вновь выявленных объектов культурного наследия.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Professional\Desktop\презентация общ. совет дек 2019\skif_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31590"/>
            <a:ext cx="2323325" cy="3272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ОБЪЕКТОВ КУЛЬТУРНОГО НАСЛЕДИЯ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1" y="1131590"/>
            <a:ext cx="461790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2019 года было оформлено и выдано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справок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свидетельств на право вывоза предметов культурного назначения и культурных ценностей с территории Донецкой Народной Республики,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паспортов на смычковые инструменты и смычки.</a:t>
            </a:r>
          </a:p>
        </p:txBody>
      </p:sp>
      <p:pic>
        <p:nvPicPr>
          <p:cNvPr id="4098" name="Picture 2" descr="C:\Users\Professional\Desktop\презентация общ. совет дек 2019\скрип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8" y="1051966"/>
            <a:ext cx="3160068" cy="3160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33" y="2674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ОБЪЕКТОВ КУЛЬТУРНОГО НАСЛЕДИЯ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43558"/>
            <a:ext cx="864565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Приоритетными задачами на 2020 год 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охраны культурного наследия являются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формирование </a:t>
            </a:r>
            <a:r>
              <a:rPr lang="ru-RU" sz="2400" dirty="0"/>
              <a:t>нормативной правовой базы Донецкой Народной Республики в сфере охраны культурного наследия;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беспечение </a:t>
            </a:r>
            <a:r>
              <a:rPr lang="ru-RU" sz="2400" dirty="0"/>
              <a:t>реализации комплекса мероприятий по охране объектов культурного наследия в Донецкой Народной Республике.	</a:t>
            </a:r>
          </a:p>
        </p:txBody>
      </p:sp>
    </p:spTree>
    <p:extLst>
      <p:ext uri="{BB962C8B-B14F-4D97-AF65-F5344CB8AC3E}">
        <p14:creationId xmlns:p14="http://schemas.microsoft.com/office/powerpoint/2010/main" val="19291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33" y="2674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СФЕРЕ КУЛЬТУРЫ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4355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году прошли государственную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аккредитацию: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076" y="1332438"/>
            <a:ext cx="795236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Донецкая государственная музыкальная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академия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Прокофьева;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колледж имени С.С.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Прокофьева;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Шахтерский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кино и телевидения имени А.А.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Ханжонкова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i="1" dirty="0" smtClean="0"/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центр повышения квалификации работников культуры получил лицензию на осуществление образовательной деятельности. 	</a:t>
            </a:r>
          </a:p>
        </p:txBody>
      </p:sp>
    </p:spTree>
    <p:extLst>
      <p:ext uri="{BB962C8B-B14F-4D97-AF65-F5344CB8AC3E}">
        <p14:creationId xmlns:p14="http://schemas.microsoft.com/office/powerpoint/2010/main" val="11685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33" y="2674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СФЕРЕ КУЛЬТУРЫ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52418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республиканских проектах в отчетном году приняли участие 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2 500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студентов и преподавателей образовательных учреждений сферы культуры.</a:t>
            </a:r>
          </a:p>
        </p:txBody>
      </p:sp>
      <p:pic>
        <p:nvPicPr>
          <p:cNvPr id="5122" name="Picture 2" descr="C:\Users\Professional\Desktop\презентация общ. совет дек 2019\2\2\Академия искусств\jJSsDQ8jHQ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" y="1491630"/>
            <a:ext cx="2487325" cy="1657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1" y="170194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Республиканская ассамблея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молодежного творчества «Академия искусств»</a:t>
            </a:r>
          </a:p>
        </p:txBody>
      </p:sp>
      <p:pic>
        <p:nvPicPr>
          <p:cNvPr id="5123" name="Picture 3" descr="C:\Users\Professional\Desktop\презентация общ. совет дек 2019\2\2\На родине Прокофьева\xDcolIcipL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93" y="2520061"/>
            <a:ext cx="2487325" cy="16571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2" y="2581042"/>
            <a:ext cx="2843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современного музыкального искусства «На родине Сергея Прокофьева»</a:t>
            </a:r>
          </a:p>
        </p:txBody>
      </p:sp>
      <p:pic>
        <p:nvPicPr>
          <p:cNvPr id="5124" name="Picture 4" descr="C:\Users\Professional\Desktop\презентация общ. совет дек 2019\2\2\Пленер\IMG_5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3" y="3348651"/>
            <a:ext cx="2487325" cy="1657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4337267"/>
            <a:ext cx="350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ленэр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молодых художников</a:t>
            </a:r>
          </a:p>
        </p:txBody>
      </p:sp>
    </p:spTree>
    <p:extLst>
      <p:ext uri="{BB962C8B-B14F-4D97-AF65-F5344CB8AC3E}">
        <p14:creationId xmlns:p14="http://schemas.microsoft.com/office/powerpoint/2010/main" val="3135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33" y="26749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СФЕРЕ КУЛЬТУРЫ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52418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еспубликанский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творческий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«Детская музыкальная академия»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2" y="4443958"/>
            <a:ext cx="857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раскрытию творческого потенциала молодежи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имена талантливых юных музыкантов, художников, вокалистов</a:t>
            </a:r>
          </a:p>
        </p:txBody>
      </p:sp>
      <p:pic>
        <p:nvPicPr>
          <p:cNvPr id="6146" name="Picture 2" descr="C:\Users\Professional\Desktop\презентация общ. совет дек 2019\2\2\Детская музыкальная академия\3DIt1NxD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61643"/>
            <a:ext cx="1948913" cy="1300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rofessional\Desktop\презентация общ. совет дек 2019\2\2\Детская музыкальная академия\0blOIlmL3B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1645"/>
            <a:ext cx="1959995" cy="1300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rofessional\Desktop\презентация общ. совет дек 2019\2\2\Детская музыкальная академия\A_qOBqJxS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1644"/>
            <a:ext cx="1959993" cy="1300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rofessional\Desktop\презентация общ. совет дек 2019\2\2\Детская музыкальная академия\rD6ljfBio1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5287"/>
            <a:ext cx="1959995" cy="1306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rofessional\Desktop\презентация общ. совет дек 2019\2\2\Детская музыкальная академия\LeIBozPyy3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8" y="3065288"/>
            <a:ext cx="1959993" cy="1306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rofessional\Desktop\презентация общ. совет дек 2019\2\2\Детская музыкальная академия\JLtJ6knepC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91" y="3075806"/>
            <a:ext cx="1953986" cy="1296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2" y="19548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СФЕРЕ КУЛЬТУРЫ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391" y="650431"/>
            <a:ext cx="849694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Приоритетными задачами на 2020 год 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образования являются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0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</a:t>
            </a:r>
            <a:r>
              <a:rPr lang="ru-RU" sz="2400" dirty="0"/>
              <a:t>эффективности и качества образования в сфере культуры и искусства;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дальнейшее </a:t>
            </a:r>
            <a:r>
              <a:rPr lang="ru-RU" sz="2400" dirty="0"/>
              <a:t>формирование региональной системы выявления и поддержки одарённых детей и талантливой </a:t>
            </a:r>
            <a:r>
              <a:rPr lang="ru-RU" sz="2400" dirty="0" smtClean="0"/>
              <a:t>молодёжи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74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03" y="555526"/>
            <a:ext cx="876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И РЕЛИГИИ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03598"/>
            <a:ext cx="75608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выдано </a:t>
            </a:r>
            <a:r>
              <a:rPr lang="ru-RU" sz="2200" b="1" dirty="0" smtClean="0"/>
              <a:t>39</a:t>
            </a:r>
            <a:r>
              <a:rPr lang="ru-RU" sz="2200" dirty="0" smtClean="0"/>
              <a:t> </a:t>
            </a:r>
            <a:r>
              <a:rPr lang="ru-RU" sz="2200" dirty="0"/>
              <a:t>уведомлений о постановке на учет религиозной группы</a:t>
            </a:r>
            <a:r>
              <a:rPr lang="ru-RU" sz="22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/>
              <a:t>принято </a:t>
            </a:r>
            <a:r>
              <a:rPr lang="ru-RU" sz="2200" b="1" dirty="0" smtClean="0"/>
              <a:t>61</a:t>
            </a:r>
            <a:r>
              <a:rPr lang="ru-RU" sz="2200" dirty="0" smtClean="0"/>
              <a:t> решение </a:t>
            </a:r>
            <a:r>
              <a:rPr lang="ru-RU" sz="2200" dirty="0"/>
              <a:t>о государственной регистрации религиозной организации</a:t>
            </a:r>
            <a:r>
              <a:rPr lang="ru-RU" sz="22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 smtClean="0"/>
              <a:t>28</a:t>
            </a:r>
            <a:r>
              <a:rPr lang="ru-RU" sz="2200" dirty="0" smtClean="0"/>
              <a:t> </a:t>
            </a:r>
            <a:r>
              <a:rPr lang="ru-RU" sz="2200" dirty="0"/>
              <a:t>религиозным группам отказано в постановке на </a:t>
            </a:r>
            <a:r>
              <a:rPr lang="ru-RU" sz="2200" dirty="0" smtClean="0"/>
              <a:t>учет;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 smtClean="0"/>
              <a:t>31</a:t>
            </a:r>
            <a:r>
              <a:rPr lang="ru-RU" sz="2200" dirty="0" smtClean="0"/>
              <a:t> религиозной организации </a:t>
            </a:r>
            <a:r>
              <a:rPr lang="ru-RU" sz="2200" dirty="0"/>
              <a:t>отказано в государственной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6480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24" y="19548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РУССКОГО ЯЗЫКА </a:t>
            </a:r>
            <a:endParaRPr lang="ru-RU" sz="2400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ДОНЕЦКОЙ НАРОДНОЙ РЕСПУБЛИКЕ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98" y="1131590"/>
            <a:ext cx="89517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роведено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общим количеством участников более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человек</a:t>
            </a:r>
          </a:p>
        </p:txBody>
      </p:sp>
      <p:pic>
        <p:nvPicPr>
          <p:cNvPr id="8194" name="Picture 2" descr="C:\Users\Professional\Desktop\презентация общ. совет дек 2019\2\2\Июнь. Шестое. Пушкин\Евгений Онегин\IMG_7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9471"/>
            <a:ext cx="2502711" cy="1668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rofessional\Desktop\презентация общ. совет дек 2019\2\2\Июнь. Шестое. Пушкин\Евгений Онегин\IMG_72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86872"/>
            <a:ext cx="2502711" cy="1668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rofessional\Desktop\презентация общ. совет дек 2019\2\2\Июнь. Шестое. Пушкин\2_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70" y="3533800"/>
            <a:ext cx="2509266" cy="141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rofessional\Desktop\презентация общ. совет дек 2019\2\2\Июнь. Шестое. Пушкин\dsc_7113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3" y="3450977"/>
            <a:ext cx="2486654" cy="16102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rofessional\Desktop\презентация общ. совет дек 2019\2\2\Июнь. Шестое. Пушкин\Евгений Онегин\IMG_73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65142"/>
            <a:ext cx="2880320" cy="19202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24" y="19548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РУССКОГО ЯЗЫКА </a:t>
            </a:r>
            <a:endParaRPr lang="ru-RU" sz="2400" i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ДОНЕЦКОЙ НАРОДНОЙ РЕСПУБЛИКЕ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98" y="1131590"/>
            <a:ext cx="8951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«Июнь. Шестое. Пушкин»</a:t>
            </a:r>
          </a:p>
        </p:txBody>
      </p:sp>
      <p:pic>
        <p:nvPicPr>
          <p:cNvPr id="7170" name="Picture 2" descr="C:\Users\Professional\Desktop\презентация общ. совет дек 2019\2\2\Июнь. Шестое. Пушкин\xQO5wvrw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7601"/>
            <a:ext cx="2952328" cy="1968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rofessional\Desktop\презентация общ. совет дек 2019\2\2\Июнь. Шестое. Пушкин\LTkqB8Qizm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08" y="1707654"/>
            <a:ext cx="1980026" cy="30161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rofessional\Desktop\презентация общ. совет дек 2019\2\2\Июнь. Шестое. Пушкин\KTiP13EbU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7601"/>
            <a:ext cx="2952328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9502"/>
            <a:ext cx="850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ДЕЯТЕЛЬНОСТИ ОТРАСЛИ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39" y="855218"/>
            <a:ext cx="8329524" cy="4094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нормативных правовых акта;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 Главы Донецкой Народной Республики;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Актов Правительства Донецкой Народной Республики;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Закона Донецкой Народной Республики;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Актов Правительства;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заседаниях Комитета Народного Совета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образованию, науке и культуре.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24" y="19548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ГУМАНИТАРНАЯ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ВОССОЕДИНЕНИЮ НАРОДА ДОНБАССА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98058" y="1131590"/>
            <a:ext cx="4038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инновационных проектов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в формате ЗД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Друзей, для Души, для Досуга»</a:t>
            </a:r>
          </a:p>
        </p:txBody>
      </p:sp>
      <p:pic>
        <p:nvPicPr>
          <p:cNvPr id="9218" name="Picture 2" descr="C:\Users\Professional\Desktop\презентация общ. совет дек 2019\2\2\Творчество в формате 3Д\DSCF9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2304255" cy="1623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3834" y="2228244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фестиваль современного музыкального искусства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родине С.С. Прокофьева»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3834" y="3355284"/>
            <a:ext cx="3870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Пленэр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творческая смена молодых художников «Заповедные места Донбасса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C:\Users\Professional\Desktop\презентация общ. совет дек 2019\2\2\Пленер\IMG_5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7" y="2907787"/>
            <a:ext cx="2304255" cy="1536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fessional\Desktop\презентация общ. совет дек 2019\2\2\На родине Прокофьева\t5EC-Xv5VP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39" y="1593255"/>
            <a:ext cx="2304255" cy="1536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3834" y="4371950"/>
            <a:ext cx="338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конкурс "Мы вместе"</a:t>
            </a:r>
          </a:p>
        </p:txBody>
      </p:sp>
      <p:pic>
        <p:nvPicPr>
          <p:cNvPr id="9221" name="Picture 5" descr="C:\Users\Professional\Desktop\презентация общ. совет дек 2019\2\2\Мы вместе\DSCF48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300755"/>
            <a:ext cx="2305235" cy="14405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Professional\Desktop\презентация общ. совет дек 2019\2\2\Первые концерты Победы\Донбасс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4" y="2624653"/>
            <a:ext cx="2295828" cy="16223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124" y="19548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ИНТЕГРАЦИОННАЯ ПРОГРАММА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21171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2845" y="4009211"/>
            <a:ext cx="403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Плотников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Воронеж)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2845" y="1993591"/>
            <a:ext cx="3960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Санкт-Петербургском международном культурном форуме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6906" y="911984"/>
            <a:ext cx="5801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Лебедев (режиссёр-постановщик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сценической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кантаты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«Кармина Бурана» К.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9237" y="3112679"/>
            <a:ext cx="337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гала-концерте «Первые концерты Победы!»</a:t>
            </a:r>
          </a:p>
        </p:txBody>
      </p:sp>
      <p:pic>
        <p:nvPicPr>
          <p:cNvPr id="10242" name="Picture 2" descr="C:\Users\Professional\Desktop\презентация общ. совет дек 2019\2\2\Сергей Плотников\imgp1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35846"/>
            <a:ext cx="2286000" cy="1516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rofessional\Desktop\презентация общ. совет дек 2019\2\2\Александр Лебедев\i3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8" y="771550"/>
            <a:ext cx="2286000" cy="15735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rofessional\Desktop\презентация общ. совет дек 2019\2\2\VIII Санкт-Петербургский международный культурный форум\n_ohAE7rCq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33905"/>
            <a:ext cx="2286000" cy="152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275606"/>
            <a:ext cx="5832648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культуры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Донецкой Народной Республики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251520" y="2499742"/>
            <a:ext cx="8716888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направлениях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деятельности </a:t>
            </a:r>
            <a:endParaRPr lang="ru-RU" sz="27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Донецкой Народной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  <a:p>
            <a:pPr marL="0" indent="0" algn="ctr">
              <a:buNone/>
            </a:pP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 на 2020 </a:t>
            </a:r>
            <a:r>
              <a:rPr lang="ru-RU" sz="27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pic>
        <p:nvPicPr>
          <p:cNvPr id="1026" name="Picture 2" descr="D:\диск Д\документооборот\для сайта\Логотипы министерства\Орел МК ДНР монохр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7494"/>
            <a:ext cx="936104" cy="7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3478"/>
            <a:ext cx="542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8996" y="6270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Донецкий государственный академический театр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оперы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балета им. А.Б. Соловьяненко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8996" y="1704312"/>
            <a:ext cx="2801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драматический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имени М.М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Бровуна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8996" y="2824574"/>
            <a:ext cx="2342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Донецкий республиканский академический театр кукол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8997" y="3939902"/>
            <a:ext cx="263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Донецкий республиканский академический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юного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Макеевка)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904347"/>
            <a:ext cx="205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Донецкая государственная академическая филармония</a:t>
            </a:r>
          </a:p>
        </p:txBody>
      </p:sp>
      <p:pic>
        <p:nvPicPr>
          <p:cNvPr id="2050" name="Picture 2" descr="C:\Users\Professional\Desktop\миниатюры театры\solovyan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8" y="669697"/>
            <a:ext cx="1511776" cy="10197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ofessional\Desktop\миниатюры театры\дра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2" y="1764585"/>
            <a:ext cx="1511776" cy="10094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ofessional\Desktop\миниатюры театры\kukoln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9" y="2858473"/>
            <a:ext cx="1511776" cy="10094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sional\Desktop\миниатюры театры\тю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" y="3939902"/>
            <a:ext cx="1511774" cy="1080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sional\Desktop\миниатюры театры\fila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40" y="987574"/>
            <a:ext cx="1529101" cy="1016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rofessional\Desktop\миниатюры театры\ans_donba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97" y="2104562"/>
            <a:ext cx="1511789" cy="11366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202324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государственный академический ансамбль песни и танца «Донбасс»</a:t>
            </a:r>
          </a:p>
        </p:txBody>
      </p:sp>
      <p:pic>
        <p:nvPicPr>
          <p:cNvPr id="2056" name="Picture 8" descr="C:\Users\Professional\Desktop\миниатюры театры\цир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40" y="3346687"/>
            <a:ext cx="1520445" cy="11864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4248" y="35786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Донецкий цирк «Космос»</a:t>
            </a:r>
          </a:p>
        </p:txBody>
      </p:sp>
    </p:spTree>
    <p:extLst>
      <p:ext uri="{BB962C8B-B14F-4D97-AF65-F5344CB8AC3E}">
        <p14:creationId xmlns:p14="http://schemas.microsoft.com/office/powerpoint/2010/main" val="31391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Professional\Desktop\презентация общ. совет дек 2019\1\1\Я помню чудное мгновенье\IMG_20191015_14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59" y="3389134"/>
            <a:ext cx="2033203" cy="15928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23478"/>
            <a:ext cx="542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88403"/>
            <a:ext cx="17646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песни «Донецкие самоцветы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населенных</a:t>
            </a:r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пунктов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2027" y="1808844"/>
            <a:ext cx="259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«Пушкин и музыка»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населенных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пункта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1239" y="3389134"/>
            <a:ext cx="19692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«Слов русских золотая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россыпь»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населенных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пункта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361" y="3867894"/>
            <a:ext cx="1907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помню чудное мгновенье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мероприятий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Professional\Desktop\презентация общ. совет дек 2019\1\1\Донецкие самоцветы\photo_2019-09-05_16-04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5646"/>
            <a:ext cx="2736304" cy="18234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fessional\Desktop\презентация общ. совет дек 2019\1\1\Пушкин и музыка\IMG_7395_h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66" y="1388403"/>
            <a:ext cx="2520280" cy="1834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40917" y="693689"/>
            <a:ext cx="41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оциально-культурные акции: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C:\Users\Professional\Desktop\презентация общ. совет дек 2019\1\1\Слов русских золотая россыпь\RhG4EBmNNX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23628"/>
            <a:ext cx="2559825" cy="17054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Professional\Desktop\презентация общ. совет дек 2019\1\1\Донецкая осень\IMG_6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39" y="3562626"/>
            <a:ext cx="1849206" cy="12424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23478"/>
            <a:ext cx="542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90988" y="158127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Фортепианного искусства «Пиано-форум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3821" y="234707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Джазового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искусства «Джаз-форум»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0462" y="3188464"/>
            <a:ext cx="390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искусства «Благовест»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0462" y="3980552"/>
            <a:ext cx="379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рганной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музыки «Донецкая осень»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843558"/>
            <a:ext cx="438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 прошли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фестивали: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Professional\Desktop\презентация общ. совет дек 2019\1\1\Пиано-форум\IMG_0171_h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7383"/>
            <a:ext cx="2104513" cy="14030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ofessional\Desktop\презентация общ. совет дек 2019\1\1\Джаз-форум\_MG_0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38887"/>
            <a:ext cx="1865717" cy="12438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rofessional\Desktop\презентация общ. совет дек 2019\1\1\Благовест\3 де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3" y="2821068"/>
            <a:ext cx="2016225" cy="1344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fessional\Desktop\презентация общ. совет дек 2019\Билеты-в-театр-не-выходя-из-до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83" y="3587033"/>
            <a:ext cx="2287022" cy="13108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23478"/>
            <a:ext cx="542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7290" y="1851670"/>
            <a:ext cx="288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театральная площадка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1304" y="4235289"/>
            <a:ext cx="310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билет»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Professional\Desktop\презентация общ. совет дек 2019\на садов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9257"/>
            <a:ext cx="4695530" cy="3131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3478"/>
            <a:ext cx="3503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77155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Гастрольная деятельность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международных акциях, фестивалях и конкурсах</a:t>
            </a:r>
          </a:p>
        </p:txBody>
      </p:sp>
      <p:pic>
        <p:nvPicPr>
          <p:cNvPr id="6146" name="Picture 2" descr="C:\Users\Professional\Desktop\презентация общ. совет дек 2019\1\1\Ансамбль Донбасс. Гастроли\Ставроп.край\9_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" y="1422027"/>
            <a:ext cx="2431504" cy="14599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rofessional\Desktop\презентация общ. совет дек 2019\1\1\Ансамбль Донбасс. Гастроли\Дружба народов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7" y="3291829"/>
            <a:ext cx="2438400" cy="1365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rofessional\Desktop\презентация общ. совет дек 2019\1\1\Донбасс Опера. Большие гастроли\201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77" y="1422027"/>
            <a:ext cx="2432163" cy="17257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rofessional\Desktop\презентация общ. совет дек 2019\1\1\Мелиховская весна\NFr1L_8W8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4298"/>
            <a:ext cx="2438400" cy="14676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rofessional\Desktop\презентация общ. совет дек 2019\1\1\История государства Российского. Отечество и судьбы\photo_2019-12-05_11-43-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66" y="3075806"/>
            <a:ext cx="2432106" cy="1581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rofessional\Desktop\презентация общ. совет дек 2019\1\1\Видеть Музыку\ctSSrad1aP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76" y="3237332"/>
            <a:ext cx="2432163" cy="14197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23478"/>
            <a:ext cx="3503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7155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арене Донецкого цирка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Космос»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году были представлены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</a:t>
            </a:r>
          </a:p>
        </p:txBody>
      </p:sp>
      <p:pic>
        <p:nvPicPr>
          <p:cNvPr id="7170" name="Picture 2" descr="C:\Users\Professional\Desktop\презентация общ. совет дек 2019\1\1\Золотые звезды манежа\IMGP5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8947"/>
            <a:ext cx="2804618" cy="18178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rofessional\Desktop\презентация общ. совет дек 2019\1\1\Золотые звезды манежа\IMGP5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194095"/>
            <a:ext cx="2608165" cy="1725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rofessional\Desktop\презентация общ. совет дек 2019\1\1\Золотые звезды манежа\IMGP5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04596"/>
            <a:ext cx="2952328" cy="17146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rofessional\Desktop\презентация общ. совет дек 2019\1\1\Золотые звезды манежа\IMGP5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333227"/>
            <a:ext cx="2620888" cy="1733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rofessional\Desktop\презентация общ. совет дек 2019\1\1\Золотые звезды манежа\IMGP52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4" y="1923678"/>
            <a:ext cx="2743199" cy="18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6666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650</TotalTime>
  <Words>1238</Words>
  <Application>Microsoft Office PowerPoint</Application>
  <PresentationFormat>Экран (16:9)</PresentationFormat>
  <Paragraphs>214</Paragraphs>
  <Slides>32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Министерство культуры Донецкой Народной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культуры Донецкой Народной Республики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User Windows</cp:lastModifiedBy>
  <cp:revision>99</cp:revision>
  <dcterms:created xsi:type="dcterms:W3CDTF">2019-12-16T09:23:39Z</dcterms:created>
  <dcterms:modified xsi:type="dcterms:W3CDTF">2020-03-20T06:41:14Z</dcterms:modified>
</cp:coreProperties>
</file>